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54"/>
  </p:notesMasterIdLst>
  <p:sldIdLst>
    <p:sldId id="256" r:id="rId2"/>
    <p:sldId id="257" r:id="rId3"/>
    <p:sldId id="258" r:id="rId4"/>
    <p:sldId id="264" r:id="rId5"/>
    <p:sldId id="259" r:id="rId6"/>
    <p:sldId id="260" r:id="rId7"/>
    <p:sldId id="261" r:id="rId8"/>
    <p:sldId id="262" r:id="rId9"/>
    <p:sldId id="263" r:id="rId10"/>
    <p:sldId id="266" r:id="rId11"/>
    <p:sldId id="267" r:id="rId12"/>
    <p:sldId id="269" r:id="rId13"/>
    <p:sldId id="270" r:id="rId14"/>
    <p:sldId id="271" r:id="rId15"/>
    <p:sldId id="272" r:id="rId16"/>
    <p:sldId id="273" r:id="rId17"/>
    <p:sldId id="274" r:id="rId18"/>
    <p:sldId id="276" r:id="rId19"/>
    <p:sldId id="277" r:id="rId20"/>
    <p:sldId id="284" r:id="rId21"/>
    <p:sldId id="285" r:id="rId22"/>
    <p:sldId id="278" r:id="rId23"/>
    <p:sldId id="283" r:id="rId24"/>
    <p:sldId id="279" r:id="rId25"/>
    <p:sldId id="280" r:id="rId26"/>
    <p:sldId id="282" r:id="rId27"/>
    <p:sldId id="288" r:id="rId28"/>
    <p:sldId id="287" r:id="rId29"/>
    <p:sldId id="289" r:id="rId30"/>
    <p:sldId id="291" r:id="rId31"/>
    <p:sldId id="292" r:id="rId32"/>
    <p:sldId id="293" r:id="rId33"/>
    <p:sldId id="294" r:id="rId34"/>
    <p:sldId id="296" r:id="rId35"/>
    <p:sldId id="299" r:id="rId36"/>
    <p:sldId id="300" r:id="rId37"/>
    <p:sldId id="301" r:id="rId38"/>
    <p:sldId id="298" r:id="rId39"/>
    <p:sldId id="302" r:id="rId40"/>
    <p:sldId id="303" r:id="rId41"/>
    <p:sldId id="304" r:id="rId42"/>
    <p:sldId id="305" r:id="rId43"/>
    <p:sldId id="306" r:id="rId44"/>
    <p:sldId id="307" r:id="rId45"/>
    <p:sldId id="308" r:id="rId46"/>
    <p:sldId id="309" r:id="rId47"/>
    <p:sldId id="310" r:id="rId48"/>
    <p:sldId id="311" r:id="rId49"/>
    <p:sldId id="312" r:id="rId50"/>
    <p:sldId id="314" r:id="rId51"/>
    <p:sldId id="316" r:id="rId52"/>
    <p:sldId id="315" r:id="rId5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3" d="100"/>
          <a:sy n="73" d="100"/>
        </p:scale>
        <p:origin x="-129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0ECD0D-C2CA-4C67-B624-70335EB768CD}" type="datetimeFigureOut">
              <a:rPr lang="zh-CN" altLang="en-US" smtClean="0"/>
              <a:pPr/>
              <a:t>2014/11/25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7E4F6F-42D2-4AD7-A8B5-56BA5E06553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E4F6F-42D2-4AD7-A8B5-56BA5E06553D}" type="slidenum">
              <a:rPr lang="zh-CN" altLang="en-US" smtClean="0"/>
              <a:pPr/>
              <a:t>19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28" name="日期占位符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FFC1D-EFB8-4F20-BC73-BB317AACA950}" type="datetimeFigureOut">
              <a:rPr lang="zh-CN" altLang="en-US" smtClean="0"/>
              <a:pPr/>
              <a:t>2014/11/25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9" name="灯片编号占位符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D5007-3F0F-45DA-931D-C096F575445D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FFC1D-EFB8-4F20-BC73-BB317AACA950}" type="datetimeFigureOut">
              <a:rPr lang="zh-CN" altLang="en-US" smtClean="0"/>
              <a:pPr/>
              <a:t>2014/11/25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D5007-3F0F-45DA-931D-C096F575445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FFC1D-EFB8-4F20-BC73-BB317AACA950}" type="datetimeFigureOut">
              <a:rPr lang="zh-CN" altLang="en-US" smtClean="0"/>
              <a:pPr/>
              <a:t>2014/11/25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D5007-3F0F-45DA-931D-C096F575445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>
  <p:cSld name="标题，文本与媒体剪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媒体占位符 3"/>
          <p:cNvSpPr>
            <a:spLocks noGrp="1"/>
          </p:cNvSpPr>
          <p:nvPr>
            <p:ph type="media"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9466EFF-F756-4CD0-99FD-1E86D95F9B5B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92100"/>
            <a:ext cx="8229600" cy="57277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5ABB79B-C848-41D7-A902-FD0F1B1552C8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FFC1D-EFB8-4F20-BC73-BB317AACA950}" type="datetimeFigureOut">
              <a:rPr lang="zh-CN" altLang="en-US" smtClean="0"/>
              <a:pPr/>
              <a:t>2014/11/25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D5007-3F0F-45DA-931D-C096F575445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FFC1D-EFB8-4F20-BC73-BB317AACA950}" type="datetimeFigureOut">
              <a:rPr lang="zh-CN" altLang="en-US" smtClean="0"/>
              <a:pPr/>
              <a:t>2014/11/25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A35D5007-3F0F-45DA-931D-C096F575445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FFC1D-EFB8-4F20-BC73-BB317AACA950}" type="datetimeFigureOut">
              <a:rPr lang="zh-CN" altLang="en-US" smtClean="0"/>
              <a:pPr/>
              <a:t>2014/11/25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D5007-3F0F-45DA-931D-C096F575445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FFC1D-EFB8-4F20-BC73-BB317AACA950}" type="datetimeFigureOut">
              <a:rPr lang="zh-CN" altLang="en-US" smtClean="0"/>
              <a:pPr/>
              <a:t>2014/11/25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D5007-3F0F-45DA-931D-C096F575445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FFC1D-EFB8-4F20-BC73-BB317AACA950}" type="datetimeFigureOut">
              <a:rPr lang="zh-CN" altLang="en-US" smtClean="0"/>
              <a:pPr/>
              <a:t>2014/11/25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D5007-3F0F-45DA-931D-C096F575445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FFC1D-EFB8-4F20-BC73-BB317AACA950}" type="datetimeFigureOut">
              <a:rPr lang="zh-CN" altLang="en-US" smtClean="0"/>
              <a:pPr/>
              <a:t>2014/11/25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D5007-3F0F-45DA-931D-C096F575445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FFC1D-EFB8-4F20-BC73-BB317AACA950}" type="datetimeFigureOut">
              <a:rPr lang="zh-CN" altLang="en-US" smtClean="0"/>
              <a:pPr/>
              <a:t>2014/11/25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D5007-3F0F-45DA-931D-C096F575445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zh-CN" alt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单击图标添加图片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FFC1D-EFB8-4F20-BC73-BB317AACA950}" type="datetimeFigureOut">
              <a:rPr lang="zh-CN" altLang="en-US" smtClean="0"/>
              <a:pPr/>
              <a:t>2014/11/25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D5007-3F0F-45DA-931D-C096F575445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标题占位符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B9FFC1D-EFB8-4F20-BC73-BB317AACA950}" type="datetimeFigureOut">
              <a:rPr lang="zh-CN" altLang="en-US" smtClean="0"/>
              <a:pPr/>
              <a:t>2014/11/25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35D5007-3F0F-45DA-931D-C096F575445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01-A.mp3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25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30.xml"/><Relationship Id="rId2" Type="http://schemas.openxmlformats.org/officeDocument/2006/relationships/slide" Target="slide2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slide" Target="slide46.xml"/><Relationship Id="rId3" Type="http://schemas.openxmlformats.org/officeDocument/2006/relationships/slide" Target="slide41.xml"/><Relationship Id="rId7" Type="http://schemas.openxmlformats.org/officeDocument/2006/relationships/slide" Target="slide45.xml"/><Relationship Id="rId2" Type="http://schemas.openxmlformats.org/officeDocument/2006/relationships/slide" Target="slide40.xml"/><Relationship Id="rId1" Type="http://schemas.openxmlformats.org/officeDocument/2006/relationships/slideLayout" Target="../slideLayouts/slideLayout2.xml"/><Relationship Id="rId6" Type="http://schemas.openxmlformats.org/officeDocument/2006/relationships/slide" Target="slide44.xml"/><Relationship Id="rId11" Type="http://schemas.openxmlformats.org/officeDocument/2006/relationships/slide" Target="slide49.xml"/><Relationship Id="rId5" Type="http://schemas.openxmlformats.org/officeDocument/2006/relationships/slide" Target="slide43.xml"/><Relationship Id="rId10" Type="http://schemas.openxmlformats.org/officeDocument/2006/relationships/slide" Target="slide48.xml"/><Relationship Id="rId4" Type="http://schemas.openxmlformats.org/officeDocument/2006/relationships/slide" Target="slide42.xml"/><Relationship Id="rId9" Type="http://schemas.openxmlformats.org/officeDocument/2006/relationships/slide" Target="slide4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slide" Target="slide39.xml"/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" Target="slide39.xml"/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slide" Target="slide39.xml"/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slide" Target="slide39.xml"/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slide" Target="slide39.xml"/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slide" Target="slide39.xml"/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slide" Target="slide39.xml"/><Relationship Id="rId1" Type="http://schemas.openxmlformats.org/officeDocument/2006/relationships/slideLayout" Target="../slideLayouts/slideLayout1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slide" Target="slide39.xml"/><Relationship Id="rId1" Type="http://schemas.openxmlformats.org/officeDocument/2006/relationships/slideLayout" Target="../slideLayouts/slideLayout13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slide" Target="slide39.xml"/><Relationship Id="rId1" Type="http://schemas.openxmlformats.org/officeDocument/2006/relationships/slideLayout" Target="../slideLayouts/slideLayout13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slide" Target="slide39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hyperlink" Target="01-B.mp3" TargetMode="Externa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85720" y="2130425"/>
            <a:ext cx="8572560" cy="1470025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Unit 1    Meeting and Greeting people</a:t>
            </a:r>
            <a:br>
              <a:rPr lang="en-US" altLang="zh-CN" dirty="0" smtClean="0"/>
            </a:b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643042" y="3643314"/>
            <a:ext cx="6100534" cy="1740989"/>
          </a:xfrm>
        </p:spPr>
        <p:txBody>
          <a:bodyPr/>
          <a:lstStyle/>
          <a:p>
            <a:r>
              <a:rPr lang="en-US" altLang="zh-CN" dirty="0" smtClean="0"/>
              <a:t>By Ben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642918"/>
            <a:ext cx="9144000" cy="774720"/>
          </a:xfrm>
        </p:spPr>
        <p:txBody>
          <a:bodyPr>
            <a:normAutofit fontScale="90000"/>
          </a:bodyPr>
          <a:lstStyle/>
          <a:p>
            <a:pPr lvl="0">
              <a:buFont typeface="Wingdings" pitchFamily="2" charset="2"/>
              <a:buChar char="u"/>
            </a:pPr>
            <a:r>
              <a:rPr lang="en-US" dirty="0" smtClean="0"/>
              <a:t>Greeting with self-introduction </a:t>
            </a:r>
            <a:r>
              <a:rPr lang="zh-CN" altLang="en-US" dirty="0" smtClean="0"/>
              <a:t/>
            </a:r>
            <a:br>
              <a:rPr lang="zh-CN" altLang="en-US" dirty="0" smtClean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P2</a:t>
            </a:r>
          </a:p>
          <a:p>
            <a:r>
              <a:rPr lang="en-US" sz="3200" dirty="0" smtClean="0"/>
              <a:t>1.read</a:t>
            </a:r>
          </a:p>
          <a:p>
            <a:r>
              <a:rPr lang="en-US" sz="3200" dirty="0" smtClean="0"/>
              <a:t>2.blurt</a:t>
            </a:r>
          </a:p>
          <a:p>
            <a:r>
              <a:rPr lang="en-US" sz="3200" dirty="0" smtClean="0"/>
              <a:t>3.grammar: be </a:t>
            </a:r>
          </a:p>
          <a:p>
            <a:r>
              <a:rPr lang="en-US" sz="3200" dirty="0" smtClean="0"/>
              <a:t>4.exercise and quick response. </a:t>
            </a:r>
            <a:r>
              <a:rPr lang="en-US" sz="3200" dirty="0" smtClean="0">
                <a:solidFill>
                  <a:srgbClr val="FF0000"/>
                </a:solidFill>
              </a:rPr>
              <a:t>P3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Full names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0" y="1600200"/>
            <a:ext cx="4495800" cy="4972072"/>
          </a:xfrm>
        </p:spPr>
        <p:txBody>
          <a:bodyPr>
            <a:normAutofit/>
          </a:bodyPr>
          <a:lstStyle/>
          <a:p>
            <a:pPr lvl="0"/>
            <a:r>
              <a:rPr lang="en-US" altLang="zh-CN" dirty="0" smtClean="0">
                <a:solidFill>
                  <a:srgbClr val="FF0000"/>
                </a:solidFill>
              </a:rPr>
              <a:t>P 6</a:t>
            </a:r>
          </a:p>
          <a:p>
            <a:pPr lvl="0">
              <a:buNone/>
            </a:pPr>
            <a:r>
              <a:rPr lang="en-US" dirty="0" smtClean="0"/>
              <a:t>1.read</a:t>
            </a:r>
          </a:p>
          <a:p>
            <a:pPr lvl="0">
              <a:buNone/>
            </a:pPr>
            <a:r>
              <a:rPr lang="en-US" dirty="0" smtClean="0"/>
              <a:t>2.key points: </a:t>
            </a:r>
          </a:p>
          <a:p>
            <a:pPr lvl="0">
              <a:buNone/>
            </a:pPr>
            <a:r>
              <a:rPr lang="en-US" u="heavy" dirty="0" smtClean="0">
                <a:uFill>
                  <a:solidFill>
                    <a:srgbClr val="C00000"/>
                  </a:solidFill>
                </a:uFill>
              </a:rPr>
              <a:t> what’s your last (first) name?</a:t>
            </a:r>
          </a:p>
          <a:p>
            <a:pPr lvl="0">
              <a:buNone/>
            </a:pPr>
            <a:r>
              <a:rPr lang="en-US" u="heavy" dirty="0" smtClean="0">
                <a:uFill>
                  <a:solidFill>
                    <a:srgbClr val="C00000"/>
                  </a:solidFill>
                </a:uFill>
              </a:rPr>
              <a:t>could you spell that, please?</a:t>
            </a:r>
          </a:p>
          <a:p>
            <a:pPr lvl="0">
              <a:buNone/>
            </a:pPr>
            <a:r>
              <a:rPr lang="en-US" dirty="0" smtClean="0"/>
              <a:t>3.Talk  about Chinese names </a:t>
            </a:r>
          </a:p>
          <a:p>
            <a:pPr lvl="0">
              <a:buNone/>
            </a:pPr>
            <a:r>
              <a:rPr lang="en-US" altLang="zh-CN" dirty="0" smtClean="0"/>
              <a:t>4. Practice spelling on </a:t>
            </a:r>
            <a:r>
              <a:rPr lang="en-US" altLang="zh-CN" dirty="0" smtClean="0">
                <a:solidFill>
                  <a:srgbClr val="FF0000"/>
                </a:solidFill>
              </a:rPr>
              <a:t>P6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Culture difference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altLang="zh-CN" dirty="0" smtClean="0"/>
              <a:t>A. full names in English</a:t>
            </a:r>
          </a:p>
          <a:p>
            <a:r>
              <a:rPr lang="en-US" altLang="zh-CN" dirty="0" smtClean="0"/>
              <a:t>1. first name + middle name + last name </a:t>
            </a:r>
          </a:p>
          <a:p>
            <a:r>
              <a:rPr lang="en-US" altLang="zh-CN" dirty="0" smtClean="0"/>
              <a:t> given name + middle  name+ family name</a:t>
            </a:r>
          </a:p>
          <a:p>
            <a:r>
              <a:rPr lang="en-US" altLang="zh-CN" dirty="0" smtClean="0"/>
              <a:t> Christian name + middle  name + surname</a:t>
            </a:r>
          </a:p>
          <a:p>
            <a:pPr>
              <a:buNone/>
            </a:pPr>
            <a:r>
              <a:rPr lang="en-US" altLang="zh-CN" dirty="0" smtClean="0"/>
              <a:t>    2. And also a girl has  maiden name before marriage ,but married  women should follow their husband’s family name.</a:t>
            </a:r>
          </a:p>
          <a:p>
            <a:pPr>
              <a:buNone/>
            </a:pPr>
            <a:r>
              <a:rPr lang="en-US" altLang="zh-CN" dirty="0" smtClean="0"/>
              <a:t>                 Hillary Clinton</a:t>
            </a: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B. Chinese names</a:t>
            </a:r>
          </a:p>
          <a:p>
            <a:r>
              <a:rPr lang="en-US" altLang="zh-CN" dirty="0" smtClean="0"/>
              <a:t>1. family name + given name</a:t>
            </a:r>
          </a:p>
          <a:p>
            <a:r>
              <a:rPr lang="en-US" altLang="zh-CN" dirty="0" smtClean="0"/>
              <a:t>2. A woman has her name for life time . no name in ancient China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sz="3200" dirty="0" smtClean="0"/>
              <a:t>B. </a:t>
            </a:r>
            <a:r>
              <a:rPr lang="en-US" altLang="zh-CN" sz="3200" dirty="0"/>
              <a:t>Unlike in Chinese, self introduction in English is conducted in this way (onP4):</a:t>
            </a:r>
            <a:r>
              <a:rPr lang="en-US" altLang="zh-CN" dirty="0"/>
              <a:t>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05000"/>
            <a:ext cx="6346825" cy="4114800"/>
          </a:xfrm>
        </p:spPr>
        <p:txBody>
          <a:bodyPr/>
          <a:lstStyle/>
          <a:p>
            <a:r>
              <a:rPr lang="en-US" altLang="zh-CN" sz="2400" dirty="0">
                <a:solidFill>
                  <a:schemeClr val="tx2"/>
                </a:solidFill>
              </a:rPr>
              <a:t>1) greeting (Hi)------presenting one</a:t>
            </a:r>
            <a:r>
              <a:rPr lang="en-US" altLang="zh-CN" sz="2400" dirty="0">
                <a:solidFill>
                  <a:schemeClr val="tx2"/>
                </a:solidFill>
                <a:latin typeface="Arial"/>
              </a:rPr>
              <a:t>’</a:t>
            </a:r>
            <a:r>
              <a:rPr lang="en-US" altLang="zh-CN" sz="2400" dirty="0">
                <a:solidFill>
                  <a:schemeClr val="tx2"/>
                </a:solidFill>
              </a:rPr>
              <a:t>s name (My name is/ I am XXX )------showing willingness for the meeting (nice to met you).</a:t>
            </a:r>
          </a:p>
          <a:p>
            <a:endParaRPr lang="en-US" altLang="zh-CN" sz="2400" dirty="0">
              <a:solidFill>
                <a:schemeClr val="tx2"/>
              </a:solidFill>
            </a:endParaRPr>
          </a:p>
          <a:p>
            <a:r>
              <a:rPr lang="en-US" altLang="zh-CN" sz="2400" dirty="0">
                <a:solidFill>
                  <a:schemeClr val="tx2"/>
                </a:solidFill>
              </a:rPr>
              <a:t>2) respond with showing happiness (nice to meet you, too)------- present one</a:t>
            </a:r>
            <a:r>
              <a:rPr lang="en-US" altLang="zh-CN" sz="2400" dirty="0">
                <a:solidFill>
                  <a:schemeClr val="tx2"/>
                </a:solidFill>
                <a:latin typeface="Arial"/>
              </a:rPr>
              <a:t>’</a:t>
            </a:r>
            <a:r>
              <a:rPr lang="en-US" altLang="zh-CN" sz="2400" dirty="0">
                <a:solidFill>
                  <a:schemeClr val="tx2"/>
                </a:solidFill>
              </a:rPr>
              <a:t>s name (My name is/ I am XXX ).</a:t>
            </a:r>
            <a:r>
              <a:rPr lang="en-US" altLang="zh-CN" sz="2400" dirty="0">
                <a:solidFill>
                  <a:srgbClr val="FFFF00"/>
                </a:solidFill>
              </a:rPr>
              <a:t>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CN" altLang="zh-CN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60350"/>
            <a:ext cx="8229600" cy="3740154"/>
          </a:xfrm>
        </p:spPr>
        <p:txBody>
          <a:bodyPr/>
          <a:lstStyle/>
          <a:p>
            <a:pPr>
              <a:buFontTx/>
              <a:buNone/>
            </a:pPr>
            <a:endParaRPr lang="en-US" altLang="zh-CN" dirty="0"/>
          </a:p>
          <a:p>
            <a:pPr>
              <a:buFontTx/>
              <a:buNone/>
            </a:pPr>
            <a:r>
              <a:rPr lang="en-US" altLang="zh-CN" dirty="0" smtClean="0"/>
              <a:t>C. </a:t>
            </a:r>
            <a:r>
              <a:rPr lang="en-US" altLang="zh-CN" dirty="0"/>
              <a:t>Role play </a:t>
            </a:r>
          </a:p>
          <a:p>
            <a:pPr>
              <a:buFontTx/>
              <a:buNone/>
            </a:pPr>
            <a:endParaRPr lang="en-US" altLang="zh-CN" dirty="0"/>
          </a:p>
          <a:p>
            <a:r>
              <a:rPr lang="en-US" altLang="zh-CN" sz="2800" dirty="0"/>
              <a:t>1) Practice the following business meeting with </a:t>
            </a:r>
            <a:r>
              <a:rPr lang="en-US" altLang="zh-CN" sz="2800" dirty="0" smtClean="0"/>
              <a:t>partner</a:t>
            </a:r>
            <a:r>
              <a:rPr lang="zh-CN" altLang="en-US" sz="2800" dirty="0" smtClean="0">
                <a:hlinkClick r:id="rId2" action="ppaction://hlinksldjump"/>
              </a:rPr>
              <a:t>幻灯片 </a:t>
            </a:r>
            <a:r>
              <a:rPr lang="en-US" altLang="zh-CN" sz="2800" dirty="0" smtClean="0">
                <a:hlinkClick r:id="rId2" action="ppaction://hlinksldjump"/>
              </a:rPr>
              <a:t>15</a:t>
            </a:r>
            <a:endParaRPr lang="en-US" altLang="zh-CN" sz="2800" dirty="0" smtClean="0"/>
          </a:p>
          <a:p>
            <a:r>
              <a:rPr lang="zh-CN" altLang="en-US" sz="2800" dirty="0" smtClean="0">
                <a:hlinkClick r:id="rId3" action="ppaction://hlinksldjump"/>
              </a:rPr>
              <a:t>幻灯片 </a:t>
            </a:r>
            <a:r>
              <a:rPr lang="en-US" altLang="zh-CN" sz="2800" dirty="0" smtClean="0">
                <a:hlinkClick r:id="rId3" action="ppaction://hlinksldjump"/>
              </a:rPr>
              <a:t>16</a:t>
            </a:r>
            <a:endParaRPr lang="en-US" altLang="zh-CN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/>
          </p:nvPr>
        </p:nvSpPr>
        <p:spPr>
          <a:xfrm>
            <a:off x="0" y="0"/>
            <a:ext cx="9144000" cy="6553200"/>
          </a:xfrm>
        </p:spPr>
        <p:txBody>
          <a:bodyPr>
            <a:normAutofit lnSpcReduction="10000"/>
          </a:bodyPr>
          <a:lstStyle/>
          <a:p>
            <a:r>
              <a:rPr lang="en-US" altLang="zh-CN" sz="3600" dirty="0"/>
              <a:t>Dialogue </a:t>
            </a:r>
          </a:p>
          <a:p>
            <a:pPr>
              <a:buFontTx/>
              <a:buNone/>
            </a:pPr>
            <a:endParaRPr lang="en-US" altLang="zh-CN" sz="3600" dirty="0"/>
          </a:p>
          <a:p>
            <a:pPr>
              <a:buFontTx/>
              <a:buNone/>
            </a:pPr>
            <a:r>
              <a:rPr lang="en-US" altLang="zh-CN" sz="2400" dirty="0">
                <a:solidFill>
                  <a:srgbClr val="FF0000"/>
                </a:solidFill>
              </a:rPr>
              <a:t>Sharon: </a:t>
            </a:r>
            <a:r>
              <a:rPr lang="en-US" altLang="zh-CN" sz="2400" dirty="0"/>
              <a:t>Hello. May I introduce myself? My name is   Sharon. I</a:t>
            </a:r>
            <a:r>
              <a:rPr lang="en-US" altLang="zh-CN" sz="2400" dirty="0">
                <a:latin typeface="Arial"/>
              </a:rPr>
              <a:t>’</a:t>
            </a:r>
            <a:r>
              <a:rPr lang="en-US" altLang="zh-CN" sz="2400" dirty="0"/>
              <a:t>m   from Australia.</a:t>
            </a:r>
          </a:p>
          <a:p>
            <a:pPr>
              <a:buFontTx/>
              <a:buNone/>
            </a:pPr>
            <a:endParaRPr lang="en-US" altLang="zh-CN" sz="2400" dirty="0"/>
          </a:p>
          <a:p>
            <a:pPr>
              <a:buFontTx/>
              <a:buNone/>
            </a:pPr>
            <a:r>
              <a:rPr lang="en-US" altLang="zh-CN" sz="2400" dirty="0">
                <a:solidFill>
                  <a:schemeClr val="accent4">
                    <a:lumMod val="75000"/>
                  </a:schemeClr>
                </a:solidFill>
              </a:rPr>
              <a:t>Wang: </a:t>
            </a:r>
            <a:r>
              <a:rPr lang="en-US" altLang="zh-CN" sz="2400" dirty="0"/>
              <a:t>Oh, hello, Sharon. Glad to see you. I</a:t>
            </a:r>
            <a:r>
              <a:rPr lang="en-US" altLang="zh-CN" sz="2400" dirty="0">
                <a:latin typeface="Arial"/>
              </a:rPr>
              <a:t>’</a:t>
            </a:r>
            <a:r>
              <a:rPr lang="en-US" altLang="zh-CN" sz="2400" dirty="0"/>
              <a:t>m Wang Ying. I</a:t>
            </a:r>
            <a:r>
              <a:rPr lang="en-US" altLang="zh-CN" sz="2400" dirty="0">
                <a:latin typeface="Arial"/>
              </a:rPr>
              <a:t>’</a:t>
            </a:r>
            <a:r>
              <a:rPr lang="en-US" altLang="zh-CN" sz="2400" dirty="0"/>
              <a:t>m the manager of </a:t>
            </a:r>
            <a:r>
              <a:rPr lang="en-US" altLang="zh-CN" sz="2400" dirty="0" smtClean="0"/>
              <a:t>marketing </a:t>
            </a:r>
            <a:r>
              <a:rPr lang="en-US" altLang="zh-CN" sz="2400" dirty="0"/>
              <a:t>department of FRIWO.</a:t>
            </a:r>
          </a:p>
          <a:p>
            <a:pPr>
              <a:buFontTx/>
              <a:buNone/>
            </a:pPr>
            <a:endParaRPr lang="en-US" altLang="zh-CN" sz="2400" dirty="0"/>
          </a:p>
          <a:p>
            <a:pPr>
              <a:buFontTx/>
              <a:buNone/>
            </a:pPr>
            <a:r>
              <a:rPr lang="en-US" altLang="zh-CN" sz="2400" dirty="0">
                <a:solidFill>
                  <a:srgbClr val="FF0000"/>
                </a:solidFill>
              </a:rPr>
              <a:t>Sharon: </a:t>
            </a:r>
            <a:r>
              <a:rPr lang="en-US" altLang="zh-CN" sz="2400" dirty="0"/>
              <a:t>Glad to meet you, Wang. I</a:t>
            </a:r>
            <a:r>
              <a:rPr lang="en-US" altLang="zh-CN" sz="2400" dirty="0">
                <a:latin typeface="Arial"/>
              </a:rPr>
              <a:t>’</a:t>
            </a:r>
            <a:r>
              <a:rPr lang="en-US" altLang="zh-CN" sz="2400" dirty="0"/>
              <a:t>m lucky to have you as my co-worker.</a:t>
            </a:r>
          </a:p>
          <a:p>
            <a:pPr>
              <a:buFontTx/>
              <a:buNone/>
            </a:pPr>
            <a:endParaRPr lang="en-US" altLang="zh-CN" sz="2400" dirty="0"/>
          </a:p>
          <a:p>
            <a:pPr>
              <a:buFontTx/>
              <a:buNone/>
            </a:pPr>
            <a:r>
              <a:rPr lang="en-US" altLang="zh-CN" sz="2400" dirty="0">
                <a:solidFill>
                  <a:schemeClr val="accent4">
                    <a:lumMod val="75000"/>
                  </a:schemeClr>
                </a:solidFill>
              </a:rPr>
              <a:t>Wang: </a:t>
            </a:r>
            <a:r>
              <a:rPr lang="en-US" altLang="zh-CN" sz="2400" dirty="0"/>
              <a:t>I</a:t>
            </a:r>
            <a:r>
              <a:rPr lang="en-US" altLang="zh-CN" sz="2400" dirty="0">
                <a:latin typeface="Arial"/>
              </a:rPr>
              <a:t>’</a:t>
            </a:r>
            <a:r>
              <a:rPr lang="en-US" altLang="zh-CN" sz="2400" dirty="0"/>
              <a:t>m lucky too. Please don</a:t>
            </a:r>
            <a:r>
              <a:rPr lang="en-US" altLang="zh-CN" sz="2400" dirty="0">
                <a:latin typeface="Arial"/>
              </a:rPr>
              <a:t>’</a:t>
            </a:r>
            <a:r>
              <a:rPr lang="en-US" altLang="zh-CN" sz="2400" dirty="0"/>
              <a:t>t hesitate to let me know whenever you need help.</a:t>
            </a:r>
          </a:p>
          <a:p>
            <a:pPr>
              <a:buFontTx/>
              <a:buNone/>
            </a:pPr>
            <a:endParaRPr lang="en-US" altLang="zh-CN" sz="2400" dirty="0"/>
          </a:p>
          <a:p>
            <a:pPr>
              <a:buFontTx/>
              <a:buNone/>
            </a:pPr>
            <a:r>
              <a:rPr lang="en-US" altLang="zh-CN" sz="2400" dirty="0">
                <a:solidFill>
                  <a:srgbClr val="FF0000"/>
                </a:solidFill>
              </a:rPr>
              <a:t>Sharon: </a:t>
            </a:r>
            <a:r>
              <a:rPr lang="en-US" altLang="zh-CN" sz="2400" dirty="0"/>
              <a:t>I will. </a:t>
            </a:r>
            <a:r>
              <a:rPr lang="en-US" altLang="zh-CN" sz="2400" dirty="0" smtClean="0"/>
              <a:t>Thank </a:t>
            </a:r>
            <a:r>
              <a:rPr lang="en-US" altLang="zh-CN" sz="2400" dirty="0"/>
              <a:t>you, Wang</a:t>
            </a:r>
            <a:r>
              <a:rPr lang="en-US" altLang="zh-CN" sz="2400" dirty="0" smtClean="0"/>
              <a:t>.    </a:t>
            </a:r>
            <a:r>
              <a:rPr lang="zh-CN" altLang="en-US" sz="2400" dirty="0" smtClean="0">
                <a:hlinkClick r:id="rId2" action="ppaction://hlinksldjump"/>
              </a:rPr>
              <a:t>幻灯片 </a:t>
            </a:r>
            <a:r>
              <a:rPr lang="en-US" altLang="zh-CN" sz="2400" dirty="0" smtClean="0">
                <a:hlinkClick r:id="rId2" action="ppaction://hlinksldjump"/>
              </a:rPr>
              <a:t>14</a:t>
            </a:r>
            <a:endParaRPr lang="en-US" altLang="zh-CN" sz="2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CN" altLang="zh-CN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5686425"/>
          </a:xfrm>
        </p:spPr>
        <p:txBody>
          <a:bodyPr/>
          <a:lstStyle/>
          <a:p>
            <a:pPr>
              <a:buFontTx/>
              <a:buNone/>
            </a:pPr>
            <a:endParaRPr lang="en-US" altLang="zh-CN" dirty="0"/>
          </a:p>
          <a:p>
            <a:pPr>
              <a:buFontTx/>
              <a:buNone/>
            </a:pPr>
            <a:r>
              <a:rPr lang="en-US" altLang="zh-CN" dirty="0" smtClean="0"/>
              <a:t>D. </a:t>
            </a:r>
            <a:r>
              <a:rPr lang="en-US" altLang="zh-CN" dirty="0"/>
              <a:t>Discussion on demonstration with such questions:</a:t>
            </a:r>
          </a:p>
          <a:p>
            <a:pPr>
              <a:buFontTx/>
              <a:buNone/>
            </a:pPr>
            <a:endParaRPr lang="en-US" altLang="zh-CN" dirty="0"/>
          </a:p>
          <a:p>
            <a:r>
              <a:rPr lang="en-US" altLang="zh-CN" dirty="0"/>
              <a:t>  </a:t>
            </a:r>
            <a:r>
              <a:rPr lang="en-US" altLang="zh-CN" sz="2800" dirty="0"/>
              <a:t>1) Is there any room for improving ?</a:t>
            </a:r>
          </a:p>
          <a:p>
            <a:pPr>
              <a:buFontTx/>
              <a:buNone/>
            </a:pPr>
            <a:endParaRPr lang="en-US" altLang="zh-CN" sz="2800" dirty="0"/>
          </a:p>
          <a:p>
            <a:r>
              <a:rPr lang="en-US" altLang="zh-CN" sz="2800" dirty="0"/>
              <a:t>  2) What </a:t>
            </a:r>
            <a:r>
              <a:rPr lang="en-US" altLang="zh-CN" sz="2800" dirty="0" smtClean="0"/>
              <a:t>suggestions </a:t>
            </a:r>
            <a:r>
              <a:rPr lang="en-US" altLang="zh-CN" sz="2800" dirty="0"/>
              <a:t>would you make?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CN" altLang="zh-CN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5686425"/>
          </a:xfrm>
        </p:spPr>
        <p:txBody>
          <a:bodyPr/>
          <a:lstStyle/>
          <a:p>
            <a:pPr>
              <a:buFontTx/>
              <a:buNone/>
            </a:pPr>
            <a:endParaRPr lang="en-US" altLang="zh-CN" dirty="0"/>
          </a:p>
          <a:p>
            <a:pPr>
              <a:buFontTx/>
              <a:buNone/>
            </a:pPr>
            <a:r>
              <a:rPr lang="en-US" altLang="zh-CN" dirty="0" err="1" smtClean="0"/>
              <a:t>E.Sum</a:t>
            </a:r>
            <a:r>
              <a:rPr lang="en-US" altLang="zh-CN" dirty="0" smtClean="0"/>
              <a:t> </a:t>
            </a:r>
            <a:r>
              <a:rPr lang="en-US" altLang="zh-CN" dirty="0"/>
              <a:t>up the discussion: </a:t>
            </a:r>
          </a:p>
          <a:p>
            <a:pPr>
              <a:buFontTx/>
              <a:buNone/>
            </a:pPr>
            <a:endParaRPr lang="en-US" altLang="zh-CN" dirty="0"/>
          </a:p>
          <a:p>
            <a:r>
              <a:rPr lang="en-US" altLang="zh-CN" sz="2800" dirty="0"/>
              <a:t>Not only verbal devices should be employed, non-verbal devices also are required in </a:t>
            </a:r>
            <a:r>
              <a:rPr lang="en-US" altLang="zh-CN" sz="2800" dirty="0" smtClean="0"/>
              <a:t>self-introduction</a:t>
            </a:r>
            <a:r>
              <a:rPr lang="en-US" altLang="zh-CN" sz="2800" dirty="0"/>
              <a:t>, such as hand shake, smile, bend body, offer business card, and etc.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7596188" y="5805488"/>
            <a:ext cx="971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>
                <a:hlinkClick r:id="rId2" action="ppaction://hlinksldjump"/>
              </a:rPr>
              <a:t>Content</a:t>
            </a:r>
            <a:endParaRPr lang="en-US" altLang="zh-CN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F. Practice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-214346" y="1214422"/>
            <a:ext cx="10001320" cy="5643578"/>
          </a:xfrm>
        </p:spPr>
        <p:txBody>
          <a:bodyPr/>
          <a:lstStyle/>
          <a:p>
            <a:pPr>
              <a:buNone/>
            </a:pPr>
            <a:r>
              <a:rPr lang="en-US" altLang="zh-CN" dirty="0" smtClean="0"/>
              <a:t>1.Make a new conversation according to your real work in pairs</a:t>
            </a:r>
          </a:p>
          <a:p>
            <a:pPr>
              <a:buNone/>
            </a:pPr>
            <a:r>
              <a:rPr lang="en-US" altLang="zh-CN" dirty="0" smtClean="0"/>
              <a:t>   May I introduce myself? </a:t>
            </a:r>
          </a:p>
          <a:p>
            <a:pPr>
              <a:buNone/>
            </a:pPr>
            <a:r>
              <a:rPr lang="en-US" altLang="zh-CN" dirty="0" smtClean="0"/>
              <a:t>   My name is </a:t>
            </a:r>
            <a:r>
              <a:rPr lang="en-US" altLang="zh-CN" u="heavy" dirty="0" smtClean="0">
                <a:uFill>
                  <a:solidFill>
                    <a:srgbClr val="C00000"/>
                  </a:solidFill>
                </a:uFill>
              </a:rPr>
              <a:t>         </a:t>
            </a:r>
            <a:r>
              <a:rPr lang="en-US" altLang="zh-CN" dirty="0" smtClean="0"/>
              <a:t>.</a:t>
            </a:r>
          </a:p>
          <a:p>
            <a:pPr>
              <a:buNone/>
            </a:pPr>
            <a:r>
              <a:rPr lang="en-US" altLang="zh-CN" dirty="0" smtClean="0"/>
              <a:t>   I </a:t>
            </a:r>
            <a:r>
              <a:rPr lang="en-US" altLang="zh-CN" dirty="0" smtClean="0">
                <a:latin typeface="Arial"/>
              </a:rPr>
              <a:t>’</a:t>
            </a:r>
            <a:r>
              <a:rPr lang="en-US" altLang="zh-CN" dirty="0" smtClean="0"/>
              <a:t>m   from </a:t>
            </a:r>
            <a:r>
              <a:rPr lang="en-US" altLang="zh-CN" u="heavy" dirty="0" smtClean="0">
                <a:uFill>
                  <a:solidFill>
                    <a:srgbClr val="C00000"/>
                  </a:solidFill>
                </a:uFill>
              </a:rPr>
              <a:t>               </a:t>
            </a:r>
            <a:r>
              <a:rPr lang="en-US" altLang="zh-CN" dirty="0" smtClean="0"/>
              <a:t> .             </a:t>
            </a:r>
          </a:p>
          <a:p>
            <a:pPr>
              <a:buNone/>
            </a:pPr>
            <a:r>
              <a:rPr lang="en-US" altLang="zh-CN" dirty="0" smtClean="0"/>
              <a:t>   I</a:t>
            </a:r>
            <a:r>
              <a:rPr lang="en-US" altLang="zh-CN" dirty="0" smtClean="0">
                <a:latin typeface="Arial"/>
              </a:rPr>
              <a:t>’</a:t>
            </a:r>
            <a:r>
              <a:rPr lang="en-US" altLang="zh-CN" dirty="0" smtClean="0"/>
              <a:t>m the </a:t>
            </a:r>
            <a:r>
              <a:rPr lang="en-US" altLang="zh-CN" u="heavy" dirty="0" smtClean="0">
                <a:uFill>
                  <a:solidFill>
                    <a:srgbClr val="C00000"/>
                  </a:solidFill>
                </a:uFill>
              </a:rPr>
              <a:t>           </a:t>
            </a:r>
            <a:r>
              <a:rPr lang="en-US" altLang="zh-CN" dirty="0" smtClean="0"/>
              <a:t> of </a:t>
            </a:r>
            <a:r>
              <a:rPr lang="en-US" altLang="zh-CN" u="heavy" dirty="0" smtClean="0">
                <a:uFill>
                  <a:solidFill>
                    <a:srgbClr val="C00000"/>
                  </a:solidFill>
                </a:uFill>
              </a:rPr>
              <a:t>           </a:t>
            </a:r>
            <a:r>
              <a:rPr lang="en-US" altLang="zh-CN" dirty="0" smtClean="0"/>
              <a:t>  department of </a:t>
            </a:r>
            <a:r>
              <a:rPr lang="en-US" altLang="zh-CN" u="heavy" dirty="0" smtClean="0">
                <a:uFill>
                  <a:solidFill>
                    <a:srgbClr val="C00000"/>
                  </a:solidFill>
                </a:uFill>
              </a:rPr>
              <a:t>        </a:t>
            </a:r>
            <a:r>
              <a:rPr lang="en-US" altLang="zh-CN" dirty="0" smtClean="0"/>
              <a:t> company.</a:t>
            </a:r>
          </a:p>
          <a:p>
            <a:pPr>
              <a:buNone/>
            </a:pPr>
            <a:r>
              <a:rPr lang="en-US" altLang="zh-CN" dirty="0" smtClean="0"/>
              <a:t>   I</a:t>
            </a:r>
            <a:r>
              <a:rPr lang="en-US" altLang="zh-CN" dirty="0" smtClean="0">
                <a:latin typeface="Arial"/>
              </a:rPr>
              <a:t>’</a:t>
            </a:r>
            <a:r>
              <a:rPr lang="en-US" altLang="zh-CN" dirty="0" smtClean="0"/>
              <a:t>m lucky to have you as my </a:t>
            </a:r>
            <a:r>
              <a:rPr lang="en-US" altLang="zh-CN" u="heavy" dirty="0" smtClean="0">
                <a:uFill>
                  <a:solidFill>
                    <a:srgbClr val="C00000"/>
                  </a:solidFill>
                </a:uFill>
              </a:rPr>
              <a:t>           </a:t>
            </a:r>
            <a:r>
              <a:rPr lang="en-US" altLang="zh-CN" dirty="0" smtClean="0"/>
              <a:t>.</a:t>
            </a:r>
          </a:p>
          <a:p>
            <a:pPr>
              <a:buNone/>
            </a:pPr>
            <a:r>
              <a:rPr lang="en-US" altLang="zh-CN" dirty="0" smtClean="0"/>
              <a:t>  Please don</a:t>
            </a:r>
            <a:r>
              <a:rPr lang="en-US" altLang="zh-CN" dirty="0" smtClean="0">
                <a:latin typeface="Arial"/>
              </a:rPr>
              <a:t>’</a:t>
            </a:r>
            <a:r>
              <a:rPr lang="en-US" altLang="zh-CN" dirty="0" smtClean="0"/>
              <a:t>t hesitate to let me know whenever you need help.</a:t>
            </a: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2. Practice the business talk with suggestions as stated above.</a:t>
            </a:r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-428660" y="0"/>
            <a:ext cx="9929882" cy="1417638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u"/>
            </a:pP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Foreigner’s thoughts about Chinese</a:t>
            </a:r>
            <a:b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people’s English names</a:t>
            </a:r>
            <a:endParaRPr lang="zh-CN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zh-CN" altLang="en-US" dirty="0" smtClean="0"/>
              <a:t> </a:t>
            </a:r>
            <a:r>
              <a:rPr lang="en-US" altLang="zh-CN" dirty="0" err="1" smtClean="0"/>
              <a:t>michael</a:t>
            </a:r>
            <a:r>
              <a:rPr lang="en-US" altLang="zh-CN" dirty="0" smtClean="0"/>
              <a:t>:</a:t>
            </a:r>
            <a:r>
              <a:rPr lang="zh-CN" altLang="en-US" dirty="0" smtClean="0"/>
              <a:t>很自负觉得自己受到众人欢迎</a:t>
            </a:r>
            <a:r>
              <a:rPr lang="en-US" altLang="zh-CN" dirty="0" smtClean="0"/>
              <a:t>,</a:t>
            </a:r>
            <a:r>
              <a:rPr lang="zh-CN" altLang="en-US" dirty="0" smtClean="0"/>
              <a:t>有点花痴 </a:t>
            </a:r>
          </a:p>
          <a:p>
            <a:r>
              <a:rPr lang="zh-CN" altLang="en-US" dirty="0" smtClean="0"/>
              <a:t> </a:t>
            </a:r>
          </a:p>
          <a:p>
            <a:r>
              <a:rPr lang="zh-CN" altLang="en-US" dirty="0" smtClean="0"/>
              <a:t> </a:t>
            </a:r>
            <a:r>
              <a:rPr lang="en-US" altLang="zh-CN" dirty="0" err="1" smtClean="0"/>
              <a:t>gary</a:t>
            </a:r>
            <a:r>
              <a:rPr lang="en-US" altLang="zh-CN" dirty="0" smtClean="0"/>
              <a:t>::</a:t>
            </a:r>
            <a:r>
              <a:rPr lang="zh-CN" altLang="en-US" dirty="0" smtClean="0"/>
              <a:t>很弱智 常做白痴的事情 </a:t>
            </a:r>
          </a:p>
          <a:p>
            <a:r>
              <a:rPr lang="zh-CN" altLang="en-US" dirty="0" smtClean="0"/>
              <a:t> </a:t>
            </a:r>
          </a:p>
          <a:p>
            <a:r>
              <a:rPr lang="en-US" altLang="zh-CN" dirty="0" smtClean="0"/>
              <a:t>Jessica:</a:t>
            </a:r>
            <a:r>
              <a:rPr lang="zh-CN" altLang="en-US" dirty="0" smtClean="0"/>
              <a:t>都很精明算的很精讲话永远都有官方说法 </a:t>
            </a:r>
          </a:p>
          <a:p>
            <a:r>
              <a:rPr lang="zh-CN" altLang="en-US" dirty="0" smtClean="0"/>
              <a:t> </a:t>
            </a:r>
          </a:p>
          <a:p>
            <a:r>
              <a:rPr lang="zh-CN" altLang="en-US" dirty="0" smtClean="0"/>
              <a:t> </a:t>
            </a:r>
            <a:r>
              <a:rPr lang="en-US" altLang="zh-CN" dirty="0" smtClean="0"/>
              <a:t>ruby :</a:t>
            </a:r>
            <a:r>
              <a:rPr lang="zh-CN" altLang="en-US" dirty="0" smtClean="0"/>
              <a:t>自信的女强人多 </a:t>
            </a:r>
          </a:p>
          <a:p>
            <a:r>
              <a:rPr lang="zh-CN" altLang="en-US" dirty="0" smtClean="0"/>
              <a:t> </a:t>
            </a:r>
          </a:p>
          <a:p>
            <a:r>
              <a:rPr lang="zh-CN" altLang="en-US" dirty="0" smtClean="0"/>
              <a:t> </a:t>
            </a:r>
            <a:r>
              <a:rPr lang="en-US" altLang="zh-CN" dirty="0" err="1" smtClean="0"/>
              <a:t>vincent</a:t>
            </a:r>
            <a:r>
              <a:rPr lang="en-US" altLang="zh-CN" dirty="0" smtClean="0"/>
              <a:t>: </a:t>
            </a:r>
            <a:r>
              <a:rPr lang="zh-CN" altLang="en-US" dirty="0" smtClean="0"/>
              <a:t>官位都蛮大的也通常帅 </a:t>
            </a:r>
          </a:p>
          <a:p>
            <a:r>
              <a:rPr lang="zh-CN" altLang="en-US" dirty="0" smtClean="0"/>
              <a:t> </a:t>
            </a:r>
          </a:p>
          <a:p>
            <a:r>
              <a:rPr lang="zh-CN" altLang="en-US" dirty="0" smtClean="0"/>
              <a:t> </a:t>
            </a:r>
            <a:r>
              <a:rPr lang="en-US" altLang="zh-CN" dirty="0" err="1" smtClean="0"/>
              <a:t>peggy</a:t>
            </a:r>
            <a:r>
              <a:rPr lang="en-US" altLang="zh-CN" dirty="0" smtClean="0"/>
              <a:t>:  </a:t>
            </a:r>
            <a:r>
              <a:rPr lang="zh-CN" altLang="en-US" dirty="0" smtClean="0"/>
              <a:t>没什　多半是名字里有个佩字 </a:t>
            </a:r>
          </a:p>
          <a:p>
            <a:r>
              <a:rPr lang="zh-CN" altLang="en-US" dirty="0" smtClean="0"/>
              <a:t> </a:t>
            </a:r>
          </a:p>
          <a:p>
            <a:r>
              <a:rPr lang="zh-CN" altLang="en-US" dirty="0" smtClean="0"/>
              <a:t> </a:t>
            </a:r>
            <a:r>
              <a:rPr lang="en-US" altLang="zh-CN" dirty="0" err="1" smtClean="0"/>
              <a:t>larry</a:t>
            </a:r>
            <a:r>
              <a:rPr lang="en-US" altLang="zh-CN" dirty="0" smtClean="0"/>
              <a:t> :</a:t>
            </a:r>
            <a:r>
              <a:rPr lang="zh-CN" altLang="en-US" dirty="0" smtClean="0"/>
              <a:t>长的黑黑阴阴的 </a:t>
            </a:r>
          </a:p>
          <a:p>
            <a:r>
              <a:rPr lang="zh-CN" altLang="en-US" dirty="0" smtClean="0"/>
              <a:t> </a:t>
            </a:r>
          </a:p>
          <a:p>
            <a:r>
              <a:rPr lang="en-US" altLang="zh-CN" dirty="0" smtClean="0"/>
              <a:t>Jennifer:</a:t>
            </a:r>
            <a:r>
              <a:rPr lang="zh-CN" altLang="en-US" dirty="0" smtClean="0"/>
              <a:t>通常都很机车</a:t>
            </a:r>
            <a:r>
              <a:rPr lang="en-US" altLang="zh-CN" dirty="0" smtClean="0"/>
              <a:t>,</a:t>
            </a:r>
            <a:r>
              <a:rPr lang="zh-CN" altLang="en-US" dirty="0" smtClean="0"/>
              <a:t>嘴巴很坏 </a:t>
            </a:r>
          </a:p>
          <a:p>
            <a:r>
              <a:rPr lang="zh-CN" altLang="en-US" dirty="0" smtClean="0"/>
              <a:t> </a:t>
            </a: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92100"/>
            <a:ext cx="9144000" cy="6565900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sz="4000" dirty="0">
                <a:solidFill>
                  <a:schemeClr val="hlink"/>
                </a:solidFill>
              </a:rPr>
              <a:t>CONTENTS:</a:t>
            </a:r>
            <a:r>
              <a:rPr lang="en-US" altLang="zh-CN" sz="2400" dirty="0">
                <a:solidFill>
                  <a:schemeClr val="hlink"/>
                </a:solidFill>
              </a:rPr>
              <a:t>       </a:t>
            </a:r>
            <a:br>
              <a:rPr lang="en-US" altLang="zh-CN" sz="2400" dirty="0">
                <a:solidFill>
                  <a:schemeClr val="hlink"/>
                </a:solidFill>
              </a:rPr>
            </a:br>
            <a:r>
              <a:rPr lang="en-US" altLang="zh-CN" sz="2400" dirty="0">
                <a:solidFill>
                  <a:schemeClr val="hlink"/>
                </a:solidFill>
              </a:rPr>
              <a:t/>
            </a:r>
            <a:br>
              <a:rPr lang="en-US" altLang="zh-CN" sz="2400" dirty="0">
                <a:solidFill>
                  <a:schemeClr val="hlink"/>
                </a:solidFill>
              </a:rPr>
            </a:br>
            <a:r>
              <a:rPr lang="en-US" altLang="zh-CN" sz="2400" dirty="0" smtClean="0">
                <a:solidFill>
                  <a:schemeClr val="hlink"/>
                </a:solidFill>
              </a:rPr>
              <a:t> DAY 1</a:t>
            </a:r>
            <a:br>
              <a:rPr lang="en-US" altLang="zh-CN" sz="2400" dirty="0" smtClean="0">
                <a:solidFill>
                  <a:schemeClr val="hlink"/>
                </a:solidFill>
              </a:rPr>
            </a:br>
            <a:r>
              <a:rPr lang="en-US" altLang="zh-CN" sz="2400" dirty="0" smtClean="0">
                <a:solidFill>
                  <a:schemeClr val="hlink"/>
                </a:solidFill>
              </a:rPr>
              <a:t/>
            </a:r>
            <a:br>
              <a:rPr lang="en-US" altLang="zh-CN" sz="2400" dirty="0" smtClean="0">
                <a:solidFill>
                  <a:schemeClr val="hlink"/>
                </a:solidFill>
              </a:rPr>
            </a:br>
            <a:r>
              <a:rPr lang="en-US" altLang="zh-CN" sz="2400" b="1" dirty="0" smtClean="0">
                <a:solidFill>
                  <a:schemeClr val="hlink"/>
                </a:solidFill>
                <a:hlinkClick r:id="rId2" action="ppaction://hlinksldjump"/>
              </a:rPr>
              <a:t>1. </a:t>
            </a:r>
            <a:r>
              <a:rPr lang="en-US" altLang="zh-CN" sz="2400" b="1" dirty="0">
                <a:solidFill>
                  <a:schemeClr val="hlink"/>
                </a:solidFill>
                <a:hlinkClick r:id="rId2" action="ppaction://hlinksldjump"/>
              </a:rPr>
              <a:t>Greetings </a:t>
            </a:r>
            <a:r>
              <a:rPr lang="en-US" altLang="zh-CN" sz="2400" b="1" dirty="0" smtClean="0">
                <a:solidFill>
                  <a:schemeClr val="hlink"/>
                </a:solidFill>
              </a:rPr>
              <a:t/>
            </a:r>
            <a:br>
              <a:rPr lang="en-US" altLang="zh-CN" sz="2400" b="1" dirty="0" smtClean="0">
                <a:solidFill>
                  <a:schemeClr val="hlink"/>
                </a:solidFill>
              </a:rPr>
            </a:br>
            <a:r>
              <a:rPr lang="en-US" altLang="zh-CN" sz="2400" dirty="0">
                <a:solidFill>
                  <a:schemeClr val="hlink"/>
                </a:solidFill>
              </a:rPr>
              <a:t/>
            </a:r>
            <a:br>
              <a:rPr lang="en-US" altLang="zh-CN" sz="2400" dirty="0">
                <a:solidFill>
                  <a:schemeClr val="hlink"/>
                </a:solidFill>
              </a:rPr>
            </a:br>
            <a:r>
              <a:rPr lang="en-US" altLang="zh-CN" sz="2400" b="1" u="sng" dirty="0" smtClean="0">
                <a:solidFill>
                  <a:schemeClr val="hlink"/>
                </a:solidFill>
                <a:hlinkClick r:id="rId3" action="ppaction://hlinksldjump"/>
              </a:rPr>
              <a:t>2 </a:t>
            </a:r>
            <a:r>
              <a:rPr lang="en-US" altLang="zh-CN" sz="2400" b="1" u="sng" dirty="0" smtClean="0">
                <a:solidFill>
                  <a:schemeClr val="hlink"/>
                </a:solidFill>
              </a:rPr>
              <a:t>.Self-</a:t>
            </a:r>
            <a:r>
              <a:rPr lang="en-US" altLang="zh-CN" sz="2400" b="1" u="sng" dirty="0" smtClean="0">
                <a:solidFill>
                  <a:schemeClr val="hlink"/>
                </a:solidFill>
                <a:hlinkClick r:id="rId2" action="ppaction://hlinksldjump"/>
              </a:rPr>
              <a:t>Introduction</a:t>
            </a:r>
            <a:r>
              <a:rPr lang="en-US" altLang="zh-CN" sz="2400" u="sng" dirty="0" smtClean="0">
                <a:solidFill>
                  <a:schemeClr val="hlink"/>
                </a:solidFill>
                <a:hlinkClick r:id="rId2" action="ppaction://hlinksldjump"/>
              </a:rPr>
              <a:t> </a:t>
            </a:r>
            <a:r>
              <a:rPr lang="en-US" altLang="zh-CN" sz="2400" u="sng" dirty="0" smtClean="0">
                <a:solidFill>
                  <a:schemeClr val="hlink"/>
                </a:solidFill>
              </a:rPr>
              <a:t/>
            </a:r>
            <a:br>
              <a:rPr lang="en-US" altLang="zh-CN" sz="2400" u="sng" dirty="0" smtClean="0">
                <a:solidFill>
                  <a:schemeClr val="hlink"/>
                </a:solidFill>
              </a:rPr>
            </a:br>
            <a:r>
              <a:rPr lang="en-US" altLang="zh-CN" sz="2400" dirty="0" smtClean="0">
                <a:solidFill>
                  <a:schemeClr val="hlink"/>
                </a:solidFill>
              </a:rPr>
              <a:t/>
            </a:r>
            <a:br>
              <a:rPr lang="en-US" altLang="zh-CN" sz="2400" dirty="0" smtClean="0">
                <a:solidFill>
                  <a:schemeClr val="hlink"/>
                </a:solidFill>
              </a:rPr>
            </a:br>
            <a:r>
              <a:rPr lang="en-US" altLang="zh-CN" sz="2400" dirty="0" smtClean="0">
                <a:solidFill>
                  <a:schemeClr val="hlink"/>
                </a:solidFill>
              </a:rPr>
              <a:t>3.</a:t>
            </a:r>
            <a:r>
              <a:rPr lang="en-US" altLang="zh-CN" sz="2400" u="sng" dirty="0" smtClean="0">
                <a:solidFill>
                  <a:schemeClr val="hlink"/>
                </a:solidFill>
              </a:rPr>
              <a:t>Cross-cultural differences in communication</a:t>
            </a:r>
            <a:br>
              <a:rPr lang="en-US" altLang="zh-CN" sz="2400" u="sng" dirty="0" smtClean="0">
                <a:solidFill>
                  <a:schemeClr val="hlink"/>
                </a:solidFill>
              </a:rPr>
            </a:br>
            <a:r>
              <a:rPr lang="en-US" altLang="zh-CN" sz="2400" u="sng" dirty="0" smtClean="0">
                <a:solidFill>
                  <a:schemeClr val="hlink"/>
                </a:solidFill>
              </a:rPr>
              <a:t/>
            </a:r>
            <a:br>
              <a:rPr lang="en-US" altLang="zh-CN" sz="2400" u="sng" dirty="0" smtClean="0">
                <a:solidFill>
                  <a:schemeClr val="hlink"/>
                </a:solidFill>
              </a:rPr>
            </a:br>
            <a:r>
              <a:rPr lang="en-US" altLang="zh-CN" sz="2400" dirty="0" smtClean="0">
                <a:solidFill>
                  <a:schemeClr val="hlink"/>
                </a:solidFill>
              </a:rPr>
              <a:t>4. </a:t>
            </a:r>
            <a:r>
              <a:rPr lang="en-US" altLang="zh-CN" sz="2400" u="sng" dirty="0" smtClean="0">
                <a:solidFill>
                  <a:schemeClr val="hlink"/>
                </a:solidFill>
              </a:rPr>
              <a:t>listening </a:t>
            </a:r>
            <a:r>
              <a:rPr lang="en-US" altLang="zh-CN" sz="2400" dirty="0" smtClean="0">
                <a:solidFill>
                  <a:schemeClr val="hlink"/>
                </a:solidFill>
              </a:rPr>
              <a:t> comprehension</a:t>
            </a:r>
            <a:br>
              <a:rPr lang="en-US" altLang="zh-CN" sz="2400" dirty="0" smtClean="0">
                <a:solidFill>
                  <a:schemeClr val="hlink"/>
                </a:solidFill>
              </a:rPr>
            </a:br>
            <a:r>
              <a:rPr lang="en-US" altLang="zh-CN" sz="2400" dirty="0" smtClean="0">
                <a:solidFill>
                  <a:schemeClr val="hlink"/>
                </a:solidFill>
              </a:rPr>
              <a:t/>
            </a:r>
            <a:br>
              <a:rPr lang="en-US" altLang="zh-CN" sz="2400" dirty="0" smtClean="0">
                <a:solidFill>
                  <a:schemeClr val="hlink"/>
                </a:solidFill>
              </a:rPr>
            </a:br>
            <a:r>
              <a:rPr lang="en-US" altLang="zh-CN" sz="2400" dirty="0" smtClean="0">
                <a:solidFill>
                  <a:schemeClr val="hlink"/>
                </a:solidFill>
              </a:rPr>
              <a:t>5. </a:t>
            </a:r>
            <a:r>
              <a:rPr lang="en-US" altLang="zh-CN" sz="2400" dirty="0" smtClean="0">
                <a:solidFill>
                  <a:schemeClr val="hlink"/>
                </a:solidFill>
                <a:hlinkClick r:id="rId4" action="ppaction://hlinksldjump"/>
              </a:rPr>
              <a:t>Assignment</a:t>
            </a:r>
            <a:r>
              <a:rPr lang="en-US" altLang="zh-CN" sz="4000" dirty="0" smtClean="0">
                <a:hlinkClick r:id="rId4" action="ppaction://hlinksldjump"/>
              </a:rPr>
              <a:t> </a:t>
            </a:r>
            <a:r>
              <a:rPr lang="en-US" altLang="zh-CN" sz="2400" dirty="0" smtClean="0">
                <a:solidFill>
                  <a:schemeClr val="hlink"/>
                </a:solidFill>
              </a:rPr>
              <a:t/>
            </a:r>
            <a:br>
              <a:rPr lang="en-US" altLang="zh-CN" sz="2400" dirty="0" smtClean="0">
                <a:solidFill>
                  <a:schemeClr val="hlink"/>
                </a:solidFill>
              </a:rPr>
            </a:br>
            <a:r>
              <a:rPr lang="en-US" altLang="zh-CN" sz="2400" dirty="0" smtClean="0">
                <a:solidFill>
                  <a:schemeClr val="hlink"/>
                </a:solidFill>
              </a:rPr>
              <a:t/>
            </a:r>
            <a:br>
              <a:rPr lang="en-US" altLang="zh-CN" sz="2400" dirty="0" smtClean="0">
                <a:solidFill>
                  <a:schemeClr val="hlink"/>
                </a:solidFill>
              </a:rPr>
            </a:br>
            <a:r>
              <a:rPr lang="en-US" altLang="zh-CN" sz="2400" dirty="0" smtClean="0">
                <a:solidFill>
                  <a:schemeClr val="hlink"/>
                </a:solidFill>
              </a:rPr>
              <a:t> </a:t>
            </a:r>
            <a:r>
              <a:rPr lang="en-US" altLang="zh-CN" sz="4000" dirty="0"/>
              <a:t/>
            </a:r>
            <a:br>
              <a:rPr lang="en-US" altLang="zh-CN" sz="4000" dirty="0"/>
            </a:br>
            <a:endParaRPr lang="en-US" altLang="zh-CN" sz="4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8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buFont typeface="Wingdings" pitchFamily="2" charset="2"/>
              <a:buChar char="u"/>
            </a:pPr>
            <a:r>
              <a:rPr lang="en-US" altLang="zh-CN" dirty="0" smtClean="0"/>
              <a:t>Listening comprehension</a:t>
            </a:r>
            <a:br>
              <a:rPr lang="en-US" altLang="zh-CN" dirty="0" smtClean="0"/>
            </a:br>
            <a:r>
              <a:rPr lang="en-US" altLang="zh-CN" dirty="0" smtClean="0">
                <a:hlinkClick r:id="rId2" action="ppaction://hlinkfile"/>
              </a:rPr>
              <a:t>01-A.mp3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709160"/>
          </a:xfrm>
        </p:spPr>
        <p:txBody>
          <a:bodyPr>
            <a:normAutofit lnSpcReduction="10000"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Presenter 1: </a:t>
            </a:r>
          </a:p>
          <a:p>
            <a:r>
              <a:rPr lang="en-US" altLang="zh-CN" dirty="0" smtClean="0"/>
              <a:t>You know, it is 1________________of America. You know, you have the 2____guy at the White Castle, you have the 3______  that are in the White Castle, you know they are (in that neighborhood), and then you have the people that come 4______ all 5__________________ who are working in the White Castle .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Presenter 2: </a:t>
            </a:r>
            <a:r>
              <a:rPr lang="en-US" altLang="zh-CN" dirty="0" smtClean="0"/>
              <a:t>Yeah, everyone 6 ___________. It's 7_______.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Presenter 1: </a:t>
            </a:r>
            <a:r>
              <a:rPr lang="en-US" altLang="zh-CN" dirty="0" smtClean="0"/>
              <a:t>It's the 8______________ pot that is America.</a:t>
            </a: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Answers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1. a great melting pot</a:t>
            </a:r>
          </a:p>
          <a:p>
            <a:r>
              <a:rPr lang="en-US" altLang="zh-CN" dirty="0" smtClean="0"/>
              <a:t>2. white</a:t>
            </a:r>
          </a:p>
          <a:p>
            <a:r>
              <a:rPr lang="en-US" altLang="zh-CN" dirty="0" smtClean="0"/>
              <a:t>3. brothers</a:t>
            </a:r>
          </a:p>
          <a:p>
            <a:r>
              <a:rPr lang="en-US" altLang="zh-CN" dirty="0" smtClean="0"/>
              <a:t>4. </a:t>
            </a:r>
            <a:r>
              <a:rPr lang="en-US" altLang="zh-CN" smtClean="0"/>
              <a:t>from</a:t>
            </a:r>
            <a:endParaRPr lang="en-US" altLang="zh-CN" dirty="0" smtClean="0"/>
          </a:p>
          <a:p>
            <a:r>
              <a:rPr lang="en-US" altLang="zh-CN" dirty="0" smtClean="0"/>
              <a:t>5.over</a:t>
            </a:r>
          </a:p>
          <a:p>
            <a:r>
              <a:rPr lang="en-US" altLang="zh-CN" dirty="0" smtClean="0"/>
              <a:t>6. lives angry</a:t>
            </a:r>
          </a:p>
          <a:p>
            <a:r>
              <a:rPr lang="en-US" altLang="zh-CN" dirty="0" smtClean="0"/>
              <a:t>7.me</a:t>
            </a:r>
          </a:p>
          <a:p>
            <a:r>
              <a:rPr lang="en-US" altLang="zh-CN" dirty="0" smtClean="0"/>
              <a:t>8.great melting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Font typeface="Wingdings" pitchFamily="2" charset="2"/>
              <a:buChar char="u"/>
            </a:pPr>
            <a:r>
              <a:rPr lang="en-US" altLang="zh-CN" dirty="0" smtClean="0"/>
              <a:t>Assignment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1. </a:t>
            </a:r>
          </a:p>
          <a:p>
            <a:r>
              <a:rPr lang="en-US" altLang="zh-CN" dirty="0" smtClean="0"/>
              <a:t>Review the sentence pattern about greetings and self-introduction.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2. </a:t>
            </a:r>
          </a:p>
          <a:p>
            <a:r>
              <a:rPr lang="en-US" altLang="zh-CN" dirty="0" smtClean="0"/>
              <a:t>Go over words and phonetics.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85720" y="2130425"/>
            <a:ext cx="8572560" cy="1470025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Unit 1    Meeting and Greeting people</a:t>
            </a:r>
            <a:br>
              <a:rPr lang="en-US" altLang="zh-CN" dirty="0" smtClean="0"/>
            </a:b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643042" y="3643314"/>
            <a:ext cx="6100534" cy="1740989"/>
          </a:xfrm>
        </p:spPr>
        <p:txBody>
          <a:bodyPr/>
          <a:lstStyle/>
          <a:p>
            <a:r>
              <a:rPr lang="en-US" altLang="zh-CN" dirty="0" smtClean="0"/>
              <a:t>By Ben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92100"/>
            <a:ext cx="9144000" cy="6565900"/>
          </a:xfrm>
        </p:spPr>
        <p:txBody>
          <a:bodyPr/>
          <a:lstStyle/>
          <a:p>
            <a:pPr algn="l"/>
            <a:r>
              <a:rPr lang="en-US" altLang="zh-CN" sz="4000" dirty="0">
                <a:solidFill>
                  <a:schemeClr val="hlink"/>
                </a:solidFill>
              </a:rPr>
              <a:t>CONTENTS:</a:t>
            </a:r>
            <a:r>
              <a:rPr lang="en-US" altLang="zh-CN" sz="2400" dirty="0">
                <a:solidFill>
                  <a:schemeClr val="hlink"/>
                </a:solidFill>
              </a:rPr>
              <a:t>       </a:t>
            </a:r>
            <a:br>
              <a:rPr lang="en-US" altLang="zh-CN" sz="2400" dirty="0">
                <a:solidFill>
                  <a:schemeClr val="hlink"/>
                </a:solidFill>
              </a:rPr>
            </a:br>
            <a:r>
              <a:rPr lang="en-US" altLang="zh-CN" sz="2400" dirty="0">
                <a:solidFill>
                  <a:schemeClr val="hlink"/>
                </a:solidFill>
              </a:rPr>
              <a:t/>
            </a:r>
            <a:br>
              <a:rPr lang="en-US" altLang="zh-CN" sz="2400" dirty="0">
                <a:solidFill>
                  <a:schemeClr val="hlink"/>
                </a:solidFill>
              </a:rPr>
            </a:br>
            <a:r>
              <a:rPr lang="en-US" altLang="zh-CN" sz="2400" dirty="0" smtClean="0">
                <a:solidFill>
                  <a:schemeClr val="hlink"/>
                </a:solidFill>
              </a:rPr>
              <a:t> DAY 2</a:t>
            </a:r>
            <a:br>
              <a:rPr lang="en-US" altLang="zh-CN" sz="2400" dirty="0" smtClean="0">
                <a:solidFill>
                  <a:schemeClr val="hlink"/>
                </a:solidFill>
              </a:rPr>
            </a:br>
            <a:r>
              <a:rPr lang="en-US" altLang="zh-CN" sz="2400" dirty="0">
                <a:solidFill>
                  <a:schemeClr val="hlink"/>
                </a:solidFill>
              </a:rPr>
              <a:t/>
            </a:r>
            <a:br>
              <a:rPr lang="en-US" altLang="zh-CN" sz="2400" dirty="0">
                <a:solidFill>
                  <a:schemeClr val="hlink"/>
                </a:solidFill>
              </a:rPr>
            </a:br>
            <a:r>
              <a:rPr lang="en-US" altLang="zh-CN" sz="2400" dirty="0" smtClean="0">
                <a:solidFill>
                  <a:schemeClr val="hlink"/>
                </a:solidFill>
              </a:rPr>
              <a:t>1</a:t>
            </a:r>
            <a:r>
              <a:rPr lang="en-US" altLang="zh-CN" sz="2400" b="1" dirty="0" smtClean="0">
                <a:solidFill>
                  <a:schemeClr val="hlink"/>
                </a:solidFill>
                <a:hlinkClick r:id="rId2" action="ppaction://hlinksldjump"/>
              </a:rPr>
              <a:t> .Introducing </a:t>
            </a:r>
            <a:r>
              <a:rPr lang="en-US" altLang="zh-CN" sz="2400" b="1" dirty="0">
                <a:solidFill>
                  <a:schemeClr val="hlink"/>
                </a:solidFill>
                <a:hlinkClick r:id="rId2" action="ppaction://hlinksldjump"/>
              </a:rPr>
              <a:t>other people</a:t>
            </a:r>
            <a:r>
              <a:rPr lang="en-US" altLang="zh-CN" sz="2400" dirty="0">
                <a:solidFill>
                  <a:schemeClr val="hlink"/>
                </a:solidFill>
                <a:hlinkClick r:id="rId2" action="ppaction://hlinksldjump"/>
              </a:rPr>
              <a:t> </a:t>
            </a:r>
            <a:r>
              <a:rPr lang="en-US" altLang="zh-CN" sz="2400" dirty="0" smtClean="0">
                <a:solidFill>
                  <a:schemeClr val="hlink"/>
                </a:solidFill>
              </a:rPr>
              <a:t/>
            </a:r>
            <a:br>
              <a:rPr lang="en-US" altLang="zh-CN" sz="2400" dirty="0" smtClean="0">
                <a:solidFill>
                  <a:schemeClr val="hlink"/>
                </a:solidFill>
              </a:rPr>
            </a:br>
            <a:r>
              <a:rPr lang="en-US" altLang="zh-CN" sz="2400" dirty="0">
                <a:solidFill>
                  <a:schemeClr val="hlink"/>
                </a:solidFill>
              </a:rPr>
              <a:t/>
            </a:r>
            <a:br>
              <a:rPr lang="en-US" altLang="zh-CN" sz="2400" dirty="0">
                <a:solidFill>
                  <a:schemeClr val="hlink"/>
                </a:solidFill>
              </a:rPr>
            </a:br>
            <a:r>
              <a:rPr lang="en-US" altLang="zh-CN" sz="2400" u="sng" dirty="0" smtClean="0">
                <a:solidFill>
                  <a:schemeClr val="hlink"/>
                </a:solidFill>
              </a:rPr>
              <a:t>2</a:t>
            </a:r>
            <a:r>
              <a:rPr lang="en-US" altLang="zh-CN" sz="2400" b="1" u="sng" dirty="0" smtClean="0">
                <a:solidFill>
                  <a:schemeClr val="hlink"/>
                </a:solidFill>
              </a:rPr>
              <a:t>.Talking about basic information</a:t>
            </a:r>
            <a:br>
              <a:rPr lang="en-US" altLang="zh-CN" sz="2400" b="1" u="sng" dirty="0" smtClean="0">
                <a:solidFill>
                  <a:schemeClr val="hlink"/>
                </a:solidFill>
              </a:rPr>
            </a:br>
            <a:r>
              <a:rPr lang="en-US" altLang="zh-CN" sz="2400" b="1" u="sng" dirty="0" smtClean="0">
                <a:solidFill>
                  <a:schemeClr val="hlink"/>
                </a:solidFill>
              </a:rPr>
              <a:t/>
            </a:r>
            <a:br>
              <a:rPr lang="en-US" altLang="zh-CN" sz="2400" b="1" u="sng" dirty="0" smtClean="0">
                <a:solidFill>
                  <a:schemeClr val="hlink"/>
                </a:solidFill>
              </a:rPr>
            </a:br>
            <a:r>
              <a:rPr lang="en-US" altLang="zh-CN" sz="2400" b="1" u="sng" dirty="0" smtClean="0">
                <a:solidFill>
                  <a:schemeClr val="hlink"/>
                </a:solidFill>
              </a:rPr>
              <a:t>3</a:t>
            </a:r>
            <a:r>
              <a:rPr lang="en-US" altLang="zh-CN" sz="2400" u="sng" dirty="0" smtClean="0">
                <a:solidFill>
                  <a:schemeClr val="hlink"/>
                </a:solidFill>
              </a:rPr>
              <a:t>.</a:t>
            </a:r>
            <a:r>
              <a:rPr lang="en-US" altLang="zh-CN" sz="2400" b="1" u="sng" dirty="0" smtClean="0">
                <a:solidFill>
                  <a:schemeClr val="hlink"/>
                </a:solidFill>
              </a:rPr>
              <a:t> Cross-cultural </a:t>
            </a:r>
            <a:r>
              <a:rPr lang="en-US" altLang="zh-CN" sz="2400" b="1" u="sng" dirty="0">
                <a:solidFill>
                  <a:schemeClr val="hlink"/>
                </a:solidFill>
              </a:rPr>
              <a:t>differences in </a:t>
            </a:r>
            <a:r>
              <a:rPr lang="en-US" altLang="zh-CN" sz="2400" b="1" u="sng" dirty="0" smtClean="0">
                <a:solidFill>
                  <a:schemeClr val="hlink"/>
                </a:solidFill>
              </a:rPr>
              <a:t>communication</a:t>
            </a:r>
            <a:br>
              <a:rPr lang="en-US" altLang="zh-CN" sz="2400" b="1" u="sng" dirty="0" smtClean="0">
                <a:solidFill>
                  <a:schemeClr val="hlink"/>
                </a:solidFill>
              </a:rPr>
            </a:br>
            <a:r>
              <a:rPr lang="en-US" altLang="zh-CN" sz="2400" b="1" dirty="0">
                <a:solidFill>
                  <a:schemeClr val="hlink"/>
                </a:solidFill>
              </a:rPr>
              <a:t/>
            </a:r>
            <a:br>
              <a:rPr lang="en-US" altLang="zh-CN" sz="2400" b="1" dirty="0">
                <a:solidFill>
                  <a:schemeClr val="hlink"/>
                </a:solidFill>
              </a:rPr>
            </a:br>
            <a:r>
              <a:rPr lang="en-US" altLang="zh-CN" sz="2400" b="1" dirty="0" smtClean="0">
                <a:solidFill>
                  <a:schemeClr val="hlink"/>
                </a:solidFill>
              </a:rPr>
              <a:t>4. listening practice </a:t>
            </a:r>
            <a:br>
              <a:rPr lang="en-US" altLang="zh-CN" sz="2400" b="1" dirty="0" smtClean="0">
                <a:solidFill>
                  <a:schemeClr val="hlink"/>
                </a:solidFill>
              </a:rPr>
            </a:br>
            <a:r>
              <a:rPr lang="en-US" altLang="zh-CN" sz="2400" b="1" dirty="0" smtClean="0">
                <a:solidFill>
                  <a:schemeClr val="hlink"/>
                </a:solidFill>
              </a:rPr>
              <a:t>5 .</a:t>
            </a:r>
            <a:r>
              <a:rPr lang="en-US" altLang="zh-CN" sz="2400" b="1" dirty="0" smtClean="0">
                <a:solidFill>
                  <a:schemeClr val="hlink"/>
                </a:solidFill>
                <a:hlinkClick r:id="rId3" action="ppaction://hlinksldjump"/>
              </a:rPr>
              <a:t>Assignment</a:t>
            </a:r>
            <a:r>
              <a:rPr lang="en-US" altLang="zh-CN" sz="4000" dirty="0" smtClean="0">
                <a:hlinkClick r:id="rId3" action="ppaction://hlinksldjump"/>
              </a:rPr>
              <a:t> </a:t>
            </a:r>
            <a:r>
              <a:rPr lang="en-US" altLang="zh-CN" sz="4000" dirty="0"/>
              <a:t/>
            </a:r>
            <a:br>
              <a:rPr lang="en-US" altLang="zh-CN" sz="4000" dirty="0"/>
            </a:br>
            <a:endParaRPr lang="en-US" altLang="zh-CN" sz="4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0" y="838200"/>
            <a:ext cx="8534400" cy="113415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altLang="zh-CN" sz="3600" dirty="0">
                <a:solidFill>
                  <a:srgbClr val="FFFF00"/>
                </a:solidFill>
              </a:rPr>
              <a:t>WARM-----UP</a:t>
            </a:r>
          </a:p>
          <a:p>
            <a:pPr marL="342900" indent="-342900">
              <a:spcBef>
                <a:spcPct val="50000"/>
              </a:spcBef>
            </a:pPr>
            <a:r>
              <a:rPr lang="en-US" altLang="zh-CN" sz="3600" dirty="0" smtClean="0">
                <a:solidFill>
                  <a:srgbClr val="FFFF00"/>
                </a:solidFill>
              </a:rPr>
              <a:t>1. Check  pronunciation.</a:t>
            </a:r>
            <a:r>
              <a:rPr lang="zh-CN" altLang="en-US" sz="3600" dirty="0" smtClean="0">
                <a:solidFill>
                  <a:srgbClr val="FFFF00"/>
                </a:solidFill>
                <a:hlinkClick r:id="rId2" action="ppaction://hlinksldjump"/>
              </a:rPr>
              <a:t>幻灯片 </a:t>
            </a:r>
            <a:r>
              <a:rPr lang="en-US" altLang="zh-CN" sz="3600" dirty="0" smtClean="0">
                <a:solidFill>
                  <a:srgbClr val="FFFF00"/>
                </a:solidFill>
                <a:hlinkClick r:id="rId2" action="ppaction://hlinksldjump"/>
              </a:rPr>
              <a:t>26</a:t>
            </a:r>
            <a:endParaRPr lang="en-US" altLang="zh-CN" sz="3600" dirty="0" smtClean="0">
              <a:solidFill>
                <a:srgbClr val="FFFF00"/>
              </a:solidFill>
            </a:endParaRPr>
          </a:p>
          <a:p>
            <a:pPr marL="342900" indent="-342900">
              <a:spcBef>
                <a:spcPct val="50000"/>
              </a:spcBef>
            </a:pPr>
            <a:r>
              <a:rPr lang="en-US" altLang="zh-CN" sz="3600" dirty="0" smtClean="0">
                <a:solidFill>
                  <a:srgbClr val="FFFF00"/>
                </a:solidFill>
              </a:rPr>
              <a:t>2.</a:t>
            </a:r>
            <a:r>
              <a:rPr lang="en-US" altLang="zh-CN" sz="3200" dirty="0" smtClean="0">
                <a:solidFill>
                  <a:srgbClr val="FFFF00"/>
                </a:solidFill>
              </a:rPr>
              <a:t> Words on P16</a:t>
            </a:r>
          </a:p>
          <a:p>
            <a:pPr marL="342900" indent="-342900">
              <a:spcBef>
                <a:spcPct val="50000"/>
              </a:spcBef>
            </a:pPr>
            <a:endParaRPr lang="en-US" altLang="zh-CN" sz="3200" dirty="0">
              <a:solidFill>
                <a:srgbClr val="FFFF00"/>
              </a:solidFill>
            </a:endParaRPr>
          </a:p>
          <a:p>
            <a:pPr marL="342900" indent="-342900">
              <a:spcBef>
                <a:spcPct val="50000"/>
              </a:spcBef>
            </a:pPr>
            <a:r>
              <a:rPr lang="en-US" altLang="zh-CN" sz="3200" dirty="0" smtClean="0">
                <a:solidFill>
                  <a:srgbClr val="FFFF00"/>
                </a:solidFill>
              </a:rPr>
              <a:t>Presentation</a:t>
            </a:r>
            <a:r>
              <a:rPr lang="en-US" altLang="zh-CN" sz="3200" dirty="0" smtClean="0"/>
              <a:t/>
            </a:r>
            <a:br>
              <a:rPr lang="en-US" altLang="zh-CN" sz="3200" dirty="0" smtClean="0"/>
            </a:br>
            <a:r>
              <a:rPr lang="en-US" altLang="zh-CN" sz="3200" dirty="0" smtClean="0"/>
              <a:t>    Making introduction is a common practice in business career. Have a discussion  in groups  :</a:t>
            </a:r>
            <a:br>
              <a:rPr lang="en-US" altLang="zh-CN" sz="3200" dirty="0" smtClean="0"/>
            </a:br>
            <a:r>
              <a:rPr lang="en-US" altLang="zh-CN" sz="3200" dirty="0" smtClean="0"/>
              <a:t/>
            </a:r>
            <a:br>
              <a:rPr lang="en-US" altLang="zh-CN" sz="3200" dirty="0" smtClean="0"/>
            </a:br>
            <a:r>
              <a:rPr lang="en-US" altLang="zh-CN" sz="3200" dirty="0" smtClean="0"/>
              <a:t>      Q:   How to introduce others?</a:t>
            </a:r>
            <a:endParaRPr lang="zh-CN" altLang="en-US" sz="3200" dirty="0" smtClean="0"/>
          </a:p>
          <a:p>
            <a:pPr marL="342900" indent="-342900">
              <a:spcBef>
                <a:spcPct val="50000"/>
              </a:spcBef>
            </a:pPr>
            <a:endParaRPr lang="en-US" altLang="zh-CN" sz="3200" dirty="0" smtClean="0">
              <a:solidFill>
                <a:srgbClr val="FFFF00"/>
              </a:solidFill>
            </a:endParaRPr>
          </a:p>
          <a:p>
            <a:pPr marL="342900" indent="-342900">
              <a:spcBef>
                <a:spcPct val="50000"/>
              </a:spcBef>
            </a:pPr>
            <a:endParaRPr lang="en-US" altLang="zh-CN" sz="3200" dirty="0">
              <a:solidFill>
                <a:srgbClr val="FFFF00"/>
              </a:solidFill>
            </a:endParaRPr>
          </a:p>
          <a:p>
            <a:pPr marL="342900" indent="-342900">
              <a:spcBef>
                <a:spcPct val="50000"/>
              </a:spcBef>
            </a:pPr>
            <a:endParaRPr lang="en-US" altLang="zh-CN" sz="3200" dirty="0" smtClean="0">
              <a:solidFill>
                <a:srgbClr val="FFFF00"/>
              </a:solidFill>
            </a:endParaRPr>
          </a:p>
          <a:p>
            <a:pPr marL="342900" indent="-342900">
              <a:spcBef>
                <a:spcPct val="50000"/>
              </a:spcBef>
            </a:pPr>
            <a:endParaRPr lang="en-US" altLang="zh-CN" sz="3200" dirty="0" smtClean="0">
              <a:solidFill>
                <a:srgbClr val="FFFF00"/>
              </a:solidFill>
            </a:endParaRPr>
          </a:p>
          <a:p>
            <a:pPr marL="342900" indent="-342900">
              <a:spcBef>
                <a:spcPct val="50000"/>
              </a:spcBef>
            </a:pPr>
            <a:endParaRPr lang="en-US" altLang="zh-CN" sz="3200" dirty="0" smtClean="0">
              <a:solidFill>
                <a:srgbClr val="FFFF00"/>
              </a:solidFill>
            </a:endParaRPr>
          </a:p>
          <a:p>
            <a:pPr marL="342900" indent="-342900">
              <a:spcBef>
                <a:spcPct val="50000"/>
              </a:spcBef>
            </a:pPr>
            <a:endParaRPr lang="en-US" altLang="zh-CN" sz="3200" dirty="0">
              <a:solidFill>
                <a:srgbClr val="FFFF00"/>
              </a:solidFill>
            </a:endParaRPr>
          </a:p>
          <a:p>
            <a:pPr marL="342900" indent="-342900">
              <a:spcBef>
                <a:spcPct val="50000"/>
              </a:spcBef>
            </a:pPr>
            <a:r>
              <a:rPr lang="en-US" altLang="zh-CN" sz="3200" dirty="0">
                <a:solidFill>
                  <a:srgbClr val="FFFF00"/>
                </a:solidFill>
              </a:rPr>
              <a:t>      </a:t>
            </a:r>
            <a:endParaRPr lang="en-US" altLang="zh-CN" sz="3600" dirty="0">
              <a:solidFill>
                <a:srgbClr val="FFFF00"/>
              </a:solidFill>
            </a:endParaRPr>
          </a:p>
          <a:p>
            <a:pPr marL="342900" indent="-342900">
              <a:spcBef>
                <a:spcPct val="50000"/>
              </a:spcBef>
            </a:pPr>
            <a:endParaRPr lang="en-US" altLang="zh-CN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05"/>
          <p:cNvGrpSpPr>
            <a:grpSpLocks/>
          </p:cNvGrpSpPr>
          <p:nvPr/>
        </p:nvGrpSpPr>
        <p:grpSpPr bwMode="auto">
          <a:xfrm>
            <a:off x="1763713" y="228600"/>
            <a:ext cx="6786562" cy="557194"/>
            <a:chOff x="0" y="0"/>
            <a:chExt cx="4275" cy="509"/>
          </a:xfrm>
        </p:grpSpPr>
        <p:sp>
          <p:nvSpPr>
            <p:cNvPr id="53251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4275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eaLnBrk="0" hangingPunct="0"/>
              <a:r>
                <a:rPr lang="zh-CN" altLang="en-US" sz="1400" b="1" dirty="0">
                  <a:solidFill>
                    <a:srgbClr val="02368D"/>
                  </a:solidFill>
                  <a:latin typeface="Arial" pitchFamily="34" charset="0"/>
                  <a:ea typeface="song"/>
                  <a:cs typeface="song"/>
                </a:rPr>
                <a:t>英语</a:t>
              </a:r>
              <a:r>
                <a:rPr lang="zh-CN" altLang="en-US" sz="1400" b="1" dirty="0">
                  <a:solidFill>
                    <a:srgbClr val="02368D"/>
                  </a:solidFill>
                  <a:latin typeface="Arial" pitchFamily="34" charset="0"/>
                  <a:ea typeface="song"/>
                  <a:cs typeface="song"/>
                  <a:hlinkClick r:id="rId2" action="ppaction://hlinksldjump"/>
                </a:rPr>
                <a:t>国际音标</a:t>
              </a:r>
              <a:r>
                <a:rPr lang="zh-CN" altLang="en-US" sz="1400" b="1" dirty="0">
                  <a:solidFill>
                    <a:srgbClr val="02368D"/>
                  </a:solidFill>
                  <a:latin typeface="Arial" pitchFamily="34" charset="0"/>
                  <a:ea typeface="song"/>
                  <a:cs typeface="song"/>
                </a:rPr>
                <a:t>表</a:t>
              </a:r>
              <a:r>
                <a:rPr lang="zh-CN" altLang="en-US" sz="900" dirty="0">
                  <a:latin typeface="Arial" pitchFamily="34" charset="0"/>
                  <a:ea typeface="song"/>
                  <a:cs typeface="song"/>
                </a:rPr>
                <a:t/>
              </a:r>
              <a:br>
                <a:rPr lang="zh-CN" altLang="en-US" sz="900" dirty="0">
                  <a:latin typeface="Arial" pitchFamily="34" charset="0"/>
                  <a:ea typeface="song"/>
                  <a:cs typeface="song"/>
                </a:rPr>
              </a:br>
              <a:endParaRPr lang="zh-CN" altLang="en-US" dirty="0">
                <a:latin typeface="Arial" pitchFamily="34" charset="0"/>
              </a:endParaRPr>
            </a:p>
          </p:txBody>
        </p:sp>
        <p:sp>
          <p:nvSpPr>
            <p:cNvPr id="53252" name="Rectangle 4"/>
            <p:cNvSpPr>
              <a:spLocks noChangeArrowheads="1"/>
            </p:cNvSpPr>
            <p:nvPr/>
          </p:nvSpPr>
          <p:spPr bwMode="auto">
            <a:xfrm>
              <a:off x="0" y="365"/>
              <a:ext cx="4275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eaLnBrk="0" hangingPunct="0"/>
              <a:r>
                <a:rPr lang="en-US" altLang="zh-CN" sz="900">
                  <a:latin typeface="Arial" pitchFamily="34" charset="0"/>
                  <a:ea typeface="song"/>
                  <a:cs typeface="song"/>
                </a:rPr>
                <a:t>  </a:t>
              </a:r>
              <a:r>
                <a:rPr lang="en-US" altLang="zh-CN" sz="600">
                  <a:latin typeface="Arial" pitchFamily="34" charset="0"/>
                  <a:ea typeface="song"/>
                  <a:cs typeface="song"/>
                </a:rPr>
                <a:t> </a:t>
              </a:r>
              <a:r>
                <a:rPr lang="en-US" altLang="zh-CN" sz="900">
                  <a:latin typeface="Arial" pitchFamily="34" charset="0"/>
                  <a:ea typeface="song"/>
                  <a:cs typeface="song"/>
                </a:rPr>
                <a:t>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</a:t>
              </a:r>
            </a:p>
          </p:txBody>
        </p:sp>
        <p:sp>
          <p:nvSpPr>
            <p:cNvPr id="53254" name="Rectangle 6"/>
            <p:cNvSpPr>
              <a:spLocks noChangeArrowheads="1"/>
            </p:cNvSpPr>
            <p:nvPr/>
          </p:nvSpPr>
          <p:spPr bwMode="auto">
            <a:xfrm>
              <a:off x="0" y="509"/>
              <a:ext cx="4275" cy="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</p:grpSp>
      <p:grpSp>
        <p:nvGrpSpPr>
          <p:cNvPr id="3" name="Group 204"/>
          <p:cNvGrpSpPr>
            <a:grpSpLocks/>
          </p:cNvGrpSpPr>
          <p:nvPr/>
        </p:nvGrpSpPr>
        <p:grpSpPr bwMode="auto">
          <a:xfrm>
            <a:off x="228600" y="928670"/>
            <a:ext cx="8415366" cy="5929330"/>
            <a:chOff x="0" y="195"/>
            <a:chExt cx="3860" cy="4612"/>
          </a:xfrm>
        </p:grpSpPr>
        <p:sp>
          <p:nvSpPr>
            <p:cNvPr id="53261" name="Rectangle 13"/>
            <p:cNvSpPr>
              <a:spLocks noChangeArrowheads="1" noTextEdit="1"/>
            </p:cNvSpPr>
            <p:nvPr/>
          </p:nvSpPr>
          <p:spPr bwMode="auto">
            <a:xfrm>
              <a:off x="3148" y="195"/>
              <a:ext cx="712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53266" name="Rectangle 18"/>
            <p:cNvSpPr>
              <a:spLocks noChangeArrowheads="1" noTextEdit="1"/>
            </p:cNvSpPr>
            <p:nvPr/>
          </p:nvSpPr>
          <p:spPr bwMode="auto">
            <a:xfrm>
              <a:off x="2792" y="541"/>
              <a:ext cx="1068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53273" name="Rectangle 25"/>
            <p:cNvSpPr>
              <a:spLocks noChangeArrowheads="1" noTextEdit="1"/>
            </p:cNvSpPr>
            <p:nvPr/>
          </p:nvSpPr>
          <p:spPr bwMode="auto">
            <a:xfrm>
              <a:off x="3504" y="887"/>
              <a:ext cx="35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53280" name="Rectangle 32"/>
            <p:cNvSpPr>
              <a:spLocks noChangeArrowheads="1" noTextEdit="1"/>
            </p:cNvSpPr>
            <p:nvPr/>
          </p:nvSpPr>
          <p:spPr bwMode="auto">
            <a:xfrm>
              <a:off x="3504" y="1233"/>
              <a:ext cx="356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53300" name="Rectangle 52"/>
            <p:cNvSpPr>
              <a:spLocks noChangeArrowheads="1" noTextEdit="1"/>
            </p:cNvSpPr>
            <p:nvPr/>
          </p:nvSpPr>
          <p:spPr bwMode="auto">
            <a:xfrm>
              <a:off x="3504" y="2501"/>
              <a:ext cx="35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53318" name="Rectangle 70"/>
            <p:cNvSpPr>
              <a:spLocks noChangeArrowheads="1" noTextEdit="1"/>
            </p:cNvSpPr>
            <p:nvPr/>
          </p:nvSpPr>
          <p:spPr bwMode="auto">
            <a:xfrm>
              <a:off x="2792" y="3654"/>
              <a:ext cx="1068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53321" name="Rectangle 73"/>
            <p:cNvSpPr>
              <a:spLocks noChangeArrowheads="1" noTextEdit="1"/>
            </p:cNvSpPr>
            <p:nvPr/>
          </p:nvSpPr>
          <p:spPr bwMode="auto">
            <a:xfrm>
              <a:off x="2080" y="4000"/>
              <a:ext cx="1780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53325" name="Rectangle 77"/>
            <p:cNvSpPr>
              <a:spLocks noChangeArrowheads="1" noTextEdit="1"/>
            </p:cNvSpPr>
            <p:nvPr/>
          </p:nvSpPr>
          <p:spPr bwMode="auto">
            <a:xfrm>
              <a:off x="2436" y="4461"/>
              <a:ext cx="1424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grpSp>
          <p:nvGrpSpPr>
            <p:cNvPr id="4" name="Group 79"/>
            <p:cNvGrpSpPr>
              <a:grpSpLocks/>
            </p:cNvGrpSpPr>
            <p:nvPr/>
          </p:nvGrpSpPr>
          <p:grpSpPr bwMode="auto">
            <a:xfrm>
              <a:off x="0" y="195"/>
              <a:ext cx="367" cy="1960"/>
              <a:chOff x="0" y="195"/>
              <a:chExt cx="367" cy="1960"/>
            </a:xfrm>
          </p:grpSpPr>
          <p:sp>
            <p:nvSpPr>
              <p:cNvPr id="53255" name="Rectangle 7"/>
              <p:cNvSpPr>
                <a:spLocks noChangeArrowheads="1"/>
              </p:cNvSpPr>
              <p:nvPr/>
            </p:nvSpPr>
            <p:spPr bwMode="auto">
              <a:xfrm>
                <a:off x="43" y="195"/>
                <a:ext cx="281" cy="19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hangingPunct="0"/>
                <a:r>
                  <a:rPr lang="zh-CN" altLang="en-US" sz="1400" b="1">
                    <a:solidFill>
                      <a:srgbClr val="FF0000"/>
                    </a:solidFill>
                    <a:latin typeface="Arial" pitchFamily="34" charset="0"/>
                  </a:rPr>
                  <a:t>元音音素</a:t>
                </a:r>
                <a:endParaRPr lang="zh-CN" altLang="en-US" sz="900">
                  <a:latin typeface="Arial" pitchFamily="34" charset="0"/>
                  <a:ea typeface="song"/>
                  <a:cs typeface="song"/>
                </a:endParaRPr>
              </a:p>
              <a:p>
                <a:pPr algn="ctr" eaLnBrk="0" hangingPunct="0"/>
                <a:endParaRPr lang="en-US" altLang="zh-CN">
                  <a:latin typeface="Arial" pitchFamily="34" charset="0"/>
                </a:endParaRPr>
              </a:p>
            </p:txBody>
          </p:sp>
          <p:sp>
            <p:nvSpPr>
              <p:cNvPr id="53326" name="Rectangle 78"/>
              <p:cNvSpPr>
                <a:spLocks noChangeArrowheads="1"/>
              </p:cNvSpPr>
              <p:nvPr/>
            </p:nvSpPr>
            <p:spPr bwMode="auto">
              <a:xfrm>
                <a:off x="0" y="195"/>
                <a:ext cx="367" cy="1960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5" name="Group 81"/>
            <p:cNvGrpSpPr>
              <a:grpSpLocks/>
            </p:cNvGrpSpPr>
            <p:nvPr/>
          </p:nvGrpSpPr>
          <p:grpSpPr bwMode="auto">
            <a:xfrm>
              <a:off x="367" y="195"/>
              <a:ext cx="1357" cy="346"/>
              <a:chOff x="367" y="195"/>
              <a:chExt cx="1357" cy="346"/>
            </a:xfrm>
          </p:grpSpPr>
          <p:sp>
            <p:nvSpPr>
              <p:cNvPr id="53256" name="Rectangle 8"/>
              <p:cNvSpPr>
                <a:spLocks noChangeArrowheads="1"/>
              </p:cNvSpPr>
              <p:nvPr/>
            </p:nvSpPr>
            <p:spPr bwMode="auto">
              <a:xfrm>
                <a:off x="410" y="195"/>
                <a:ext cx="1271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eaLnBrk="0" hangingPunct="0"/>
                <a:r>
                  <a:rPr lang="zh-CN" altLang="en-US" sz="1200" dirty="0">
                    <a:solidFill>
                      <a:srgbClr val="FF0066"/>
                    </a:solidFill>
                    <a:latin typeface="Arial" pitchFamily="34" charset="0"/>
                  </a:rPr>
                  <a:t>前元音</a:t>
                </a:r>
                <a:r>
                  <a:rPr lang="en-US" altLang="zh-CN" sz="1200" dirty="0">
                    <a:solidFill>
                      <a:srgbClr val="FF0066"/>
                    </a:solidFill>
                    <a:latin typeface="Arial" pitchFamily="34" charset="0"/>
                  </a:rPr>
                  <a:t>Front Vowels</a:t>
                </a:r>
              </a:p>
              <a:p>
                <a:pPr eaLnBrk="0" hangingPunct="0"/>
                <a:endParaRPr lang="en-US" altLang="zh-CN" dirty="0">
                  <a:latin typeface="Arial" pitchFamily="34" charset="0"/>
                </a:endParaRPr>
              </a:p>
            </p:txBody>
          </p:sp>
          <p:sp>
            <p:nvSpPr>
              <p:cNvPr id="53328" name="Rectangle 80"/>
              <p:cNvSpPr>
                <a:spLocks noChangeArrowheads="1"/>
              </p:cNvSpPr>
              <p:nvPr/>
            </p:nvSpPr>
            <p:spPr bwMode="auto">
              <a:xfrm>
                <a:off x="367" y="195"/>
                <a:ext cx="1357" cy="34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6" name="Group 83"/>
            <p:cNvGrpSpPr>
              <a:grpSpLocks/>
            </p:cNvGrpSpPr>
            <p:nvPr/>
          </p:nvGrpSpPr>
          <p:grpSpPr bwMode="auto">
            <a:xfrm>
              <a:off x="1724" y="195"/>
              <a:ext cx="356" cy="346"/>
              <a:chOff x="1724" y="195"/>
              <a:chExt cx="356" cy="346"/>
            </a:xfrm>
          </p:grpSpPr>
          <p:sp>
            <p:nvSpPr>
              <p:cNvPr id="53257" name="Rectangle 9"/>
              <p:cNvSpPr>
                <a:spLocks noChangeArrowheads="1"/>
              </p:cNvSpPr>
              <p:nvPr/>
            </p:nvSpPr>
            <p:spPr bwMode="auto">
              <a:xfrm>
                <a:off x="1767" y="195"/>
                <a:ext cx="270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hangingPunct="0"/>
                <a:r>
                  <a:rPr lang="en-US" altLang="zh-CN" sz="1200" b="1">
                    <a:solidFill>
                      <a:srgbClr val="FF0000"/>
                    </a:solidFill>
                    <a:latin typeface="Arial" pitchFamily="34" charset="0"/>
                  </a:rPr>
                  <a:t>i:</a:t>
                </a:r>
                <a:endParaRPr lang="en-US" altLang="zh-CN" sz="900">
                  <a:latin typeface="Arial" pitchFamily="34" charset="0"/>
                  <a:ea typeface="song"/>
                  <a:cs typeface="song"/>
                </a:endParaRPr>
              </a:p>
              <a:p>
                <a:pPr algn="ctr" eaLnBrk="0" hangingPunct="0"/>
                <a:endParaRPr lang="en-US" altLang="zh-CN">
                  <a:latin typeface="Arial" pitchFamily="34" charset="0"/>
                </a:endParaRPr>
              </a:p>
            </p:txBody>
          </p:sp>
          <p:sp>
            <p:nvSpPr>
              <p:cNvPr id="53330" name="Rectangle 82"/>
              <p:cNvSpPr>
                <a:spLocks noChangeArrowheads="1"/>
              </p:cNvSpPr>
              <p:nvPr/>
            </p:nvSpPr>
            <p:spPr bwMode="auto">
              <a:xfrm>
                <a:off x="1724" y="195"/>
                <a:ext cx="356" cy="34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7" name="Group 85"/>
            <p:cNvGrpSpPr>
              <a:grpSpLocks/>
            </p:cNvGrpSpPr>
            <p:nvPr/>
          </p:nvGrpSpPr>
          <p:grpSpPr bwMode="auto">
            <a:xfrm>
              <a:off x="2080" y="195"/>
              <a:ext cx="356" cy="346"/>
              <a:chOff x="2080" y="195"/>
              <a:chExt cx="356" cy="346"/>
            </a:xfrm>
          </p:grpSpPr>
          <p:sp>
            <p:nvSpPr>
              <p:cNvPr id="53258" name="Rectangle 10"/>
              <p:cNvSpPr>
                <a:spLocks noChangeArrowheads="1"/>
              </p:cNvSpPr>
              <p:nvPr/>
            </p:nvSpPr>
            <p:spPr bwMode="auto">
              <a:xfrm>
                <a:off x="2123" y="195"/>
                <a:ext cx="270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hangingPunct="0"/>
                <a:r>
                  <a:rPr lang="en-US" altLang="zh-CN" sz="1200" b="1">
                    <a:solidFill>
                      <a:srgbClr val="FF0000"/>
                    </a:solidFill>
                    <a:latin typeface="Arial" pitchFamily="34" charset="0"/>
                    <a:ea typeface="MS Mincho" pitchFamily="49" charset="-128"/>
                  </a:rPr>
                  <a:t>ɪ</a:t>
                </a:r>
                <a:endParaRPr lang="en-US" altLang="zh-CN" sz="900">
                  <a:latin typeface="Arial" pitchFamily="34" charset="0"/>
                  <a:ea typeface="song"/>
                  <a:cs typeface="song"/>
                </a:endParaRPr>
              </a:p>
              <a:p>
                <a:pPr algn="ctr" eaLnBrk="0" hangingPunct="0"/>
                <a:endParaRPr lang="en-US" altLang="zh-CN">
                  <a:latin typeface="Arial" pitchFamily="34" charset="0"/>
                </a:endParaRPr>
              </a:p>
            </p:txBody>
          </p:sp>
          <p:sp>
            <p:nvSpPr>
              <p:cNvPr id="53332" name="Rectangle 84"/>
              <p:cNvSpPr>
                <a:spLocks noChangeArrowheads="1"/>
              </p:cNvSpPr>
              <p:nvPr/>
            </p:nvSpPr>
            <p:spPr bwMode="auto">
              <a:xfrm>
                <a:off x="2080" y="195"/>
                <a:ext cx="356" cy="34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8" name="Group 87"/>
            <p:cNvGrpSpPr>
              <a:grpSpLocks/>
            </p:cNvGrpSpPr>
            <p:nvPr/>
          </p:nvGrpSpPr>
          <p:grpSpPr bwMode="auto">
            <a:xfrm>
              <a:off x="2436" y="195"/>
              <a:ext cx="356" cy="346"/>
              <a:chOff x="2436" y="195"/>
              <a:chExt cx="356" cy="346"/>
            </a:xfrm>
          </p:grpSpPr>
          <p:sp>
            <p:nvSpPr>
              <p:cNvPr id="53259" name="Rectangle 11"/>
              <p:cNvSpPr>
                <a:spLocks noChangeArrowheads="1"/>
              </p:cNvSpPr>
              <p:nvPr/>
            </p:nvSpPr>
            <p:spPr bwMode="auto">
              <a:xfrm>
                <a:off x="2479" y="195"/>
                <a:ext cx="270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hangingPunct="0"/>
                <a:r>
                  <a:rPr lang="en-US" altLang="zh-CN" sz="1200" b="1">
                    <a:solidFill>
                      <a:srgbClr val="FF0000"/>
                    </a:solidFill>
                    <a:latin typeface="Arial" pitchFamily="34" charset="0"/>
                  </a:rPr>
                  <a:t>e</a:t>
                </a:r>
                <a:endParaRPr lang="en-US" altLang="zh-CN" sz="900">
                  <a:latin typeface="Arial" pitchFamily="34" charset="0"/>
                  <a:ea typeface="song"/>
                  <a:cs typeface="song"/>
                </a:endParaRPr>
              </a:p>
              <a:p>
                <a:pPr algn="ctr" eaLnBrk="0" hangingPunct="0"/>
                <a:endParaRPr lang="en-US" altLang="zh-CN">
                  <a:latin typeface="Arial" pitchFamily="34" charset="0"/>
                </a:endParaRPr>
              </a:p>
            </p:txBody>
          </p:sp>
          <p:sp>
            <p:nvSpPr>
              <p:cNvPr id="53334" name="Rectangle 86"/>
              <p:cNvSpPr>
                <a:spLocks noChangeArrowheads="1"/>
              </p:cNvSpPr>
              <p:nvPr/>
            </p:nvSpPr>
            <p:spPr bwMode="auto">
              <a:xfrm>
                <a:off x="2436" y="195"/>
                <a:ext cx="356" cy="34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9" name="Group 89"/>
            <p:cNvGrpSpPr>
              <a:grpSpLocks/>
            </p:cNvGrpSpPr>
            <p:nvPr/>
          </p:nvGrpSpPr>
          <p:grpSpPr bwMode="auto">
            <a:xfrm>
              <a:off x="2792" y="195"/>
              <a:ext cx="356" cy="346"/>
              <a:chOff x="2792" y="195"/>
              <a:chExt cx="356" cy="346"/>
            </a:xfrm>
          </p:grpSpPr>
          <p:sp>
            <p:nvSpPr>
              <p:cNvPr id="53260" name="Rectangle 12"/>
              <p:cNvSpPr>
                <a:spLocks noChangeArrowheads="1"/>
              </p:cNvSpPr>
              <p:nvPr/>
            </p:nvSpPr>
            <p:spPr bwMode="auto">
              <a:xfrm>
                <a:off x="2835" y="195"/>
                <a:ext cx="270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hangingPunct="0"/>
                <a:r>
                  <a:rPr lang="en-US" altLang="zh-CN" sz="1200" b="1">
                    <a:solidFill>
                      <a:srgbClr val="FF0000"/>
                    </a:solidFill>
                    <a:latin typeface="Arial" pitchFamily="34" charset="0"/>
                  </a:rPr>
                  <a:t>æ</a:t>
                </a:r>
                <a:endParaRPr lang="en-US" altLang="zh-CN" sz="900">
                  <a:latin typeface="Arial" pitchFamily="34" charset="0"/>
                  <a:ea typeface="song"/>
                  <a:cs typeface="song"/>
                </a:endParaRPr>
              </a:p>
              <a:p>
                <a:pPr algn="ctr" eaLnBrk="0" hangingPunct="0"/>
                <a:endParaRPr lang="en-US" altLang="zh-CN">
                  <a:latin typeface="Arial" pitchFamily="34" charset="0"/>
                </a:endParaRPr>
              </a:p>
            </p:txBody>
          </p:sp>
          <p:sp>
            <p:nvSpPr>
              <p:cNvPr id="53336" name="Rectangle 88"/>
              <p:cNvSpPr>
                <a:spLocks noChangeArrowheads="1"/>
              </p:cNvSpPr>
              <p:nvPr/>
            </p:nvSpPr>
            <p:spPr bwMode="auto">
              <a:xfrm>
                <a:off x="2792" y="195"/>
                <a:ext cx="356" cy="34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10" name="Group 91"/>
            <p:cNvGrpSpPr>
              <a:grpSpLocks/>
            </p:cNvGrpSpPr>
            <p:nvPr/>
          </p:nvGrpSpPr>
          <p:grpSpPr bwMode="auto">
            <a:xfrm>
              <a:off x="367" y="541"/>
              <a:ext cx="1357" cy="346"/>
              <a:chOff x="367" y="541"/>
              <a:chExt cx="1357" cy="346"/>
            </a:xfrm>
          </p:grpSpPr>
          <p:sp>
            <p:nvSpPr>
              <p:cNvPr id="53262" name="Rectangle 14"/>
              <p:cNvSpPr>
                <a:spLocks noChangeArrowheads="1"/>
              </p:cNvSpPr>
              <p:nvPr/>
            </p:nvSpPr>
            <p:spPr bwMode="auto">
              <a:xfrm>
                <a:off x="410" y="541"/>
                <a:ext cx="1271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eaLnBrk="0" hangingPunct="0"/>
                <a:r>
                  <a:rPr lang="zh-CN" altLang="en-US" sz="1200" dirty="0">
                    <a:solidFill>
                      <a:srgbClr val="FF0066"/>
                    </a:solidFill>
                    <a:latin typeface="Arial" pitchFamily="34" charset="0"/>
                  </a:rPr>
                  <a:t>中元音</a:t>
                </a:r>
                <a:r>
                  <a:rPr lang="en-US" altLang="zh-CN" sz="1200" dirty="0">
                    <a:solidFill>
                      <a:srgbClr val="FF0066"/>
                    </a:solidFill>
                    <a:latin typeface="Arial" pitchFamily="34" charset="0"/>
                  </a:rPr>
                  <a:t>Central Vowels</a:t>
                </a:r>
              </a:p>
              <a:p>
                <a:pPr eaLnBrk="0" hangingPunct="0"/>
                <a:endParaRPr lang="en-US" altLang="zh-CN" dirty="0">
                  <a:latin typeface="Arial" pitchFamily="34" charset="0"/>
                </a:endParaRPr>
              </a:p>
            </p:txBody>
          </p:sp>
          <p:sp>
            <p:nvSpPr>
              <p:cNvPr id="53338" name="Rectangle 90"/>
              <p:cNvSpPr>
                <a:spLocks noChangeArrowheads="1"/>
              </p:cNvSpPr>
              <p:nvPr/>
            </p:nvSpPr>
            <p:spPr bwMode="auto">
              <a:xfrm>
                <a:off x="367" y="541"/>
                <a:ext cx="1357" cy="34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11" name="Group 93"/>
            <p:cNvGrpSpPr>
              <a:grpSpLocks/>
            </p:cNvGrpSpPr>
            <p:nvPr/>
          </p:nvGrpSpPr>
          <p:grpSpPr bwMode="auto">
            <a:xfrm>
              <a:off x="1724" y="541"/>
              <a:ext cx="356" cy="346"/>
              <a:chOff x="1724" y="541"/>
              <a:chExt cx="356" cy="346"/>
            </a:xfrm>
          </p:grpSpPr>
          <p:sp>
            <p:nvSpPr>
              <p:cNvPr id="53263" name="Rectangle 15"/>
              <p:cNvSpPr>
                <a:spLocks noChangeArrowheads="1"/>
              </p:cNvSpPr>
              <p:nvPr/>
            </p:nvSpPr>
            <p:spPr bwMode="auto">
              <a:xfrm>
                <a:off x="1767" y="541"/>
                <a:ext cx="270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hangingPunct="0"/>
                <a:r>
                  <a:rPr lang="en-US" altLang="zh-CN" sz="1200" b="1">
                    <a:solidFill>
                      <a:srgbClr val="FF0000"/>
                    </a:solidFill>
                    <a:latin typeface="Arial" pitchFamily="34" charset="0"/>
                    <a:ea typeface="MS Mincho" pitchFamily="49" charset="-128"/>
                  </a:rPr>
                  <a:t>ɜ</a:t>
                </a:r>
                <a:r>
                  <a:rPr lang="en-US" altLang="zh-CN" sz="1200" b="1">
                    <a:solidFill>
                      <a:srgbClr val="FF0000"/>
                    </a:solidFill>
                    <a:latin typeface="Arial" pitchFamily="34" charset="0"/>
                  </a:rPr>
                  <a:t>:</a:t>
                </a:r>
                <a:endParaRPr lang="en-US" altLang="zh-CN" sz="900">
                  <a:latin typeface="Arial" pitchFamily="34" charset="0"/>
                  <a:ea typeface="song"/>
                  <a:cs typeface="song"/>
                </a:endParaRPr>
              </a:p>
              <a:p>
                <a:pPr algn="ctr" eaLnBrk="0" hangingPunct="0"/>
                <a:endParaRPr lang="en-US" altLang="zh-CN">
                  <a:latin typeface="Arial" pitchFamily="34" charset="0"/>
                </a:endParaRPr>
              </a:p>
            </p:txBody>
          </p:sp>
          <p:sp>
            <p:nvSpPr>
              <p:cNvPr id="53340" name="Rectangle 92"/>
              <p:cNvSpPr>
                <a:spLocks noChangeArrowheads="1"/>
              </p:cNvSpPr>
              <p:nvPr/>
            </p:nvSpPr>
            <p:spPr bwMode="auto">
              <a:xfrm>
                <a:off x="1724" y="541"/>
                <a:ext cx="356" cy="34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12" name="Group 95"/>
            <p:cNvGrpSpPr>
              <a:grpSpLocks/>
            </p:cNvGrpSpPr>
            <p:nvPr/>
          </p:nvGrpSpPr>
          <p:grpSpPr bwMode="auto">
            <a:xfrm>
              <a:off x="2080" y="541"/>
              <a:ext cx="356" cy="346"/>
              <a:chOff x="2080" y="541"/>
              <a:chExt cx="356" cy="346"/>
            </a:xfrm>
          </p:grpSpPr>
          <p:sp>
            <p:nvSpPr>
              <p:cNvPr id="53264" name="Rectangle 16"/>
              <p:cNvSpPr>
                <a:spLocks noChangeArrowheads="1"/>
              </p:cNvSpPr>
              <p:nvPr/>
            </p:nvSpPr>
            <p:spPr bwMode="auto">
              <a:xfrm>
                <a:off x="2123" y="541"/>
                <a:ext cx="270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hangingPunct="0"/>
                <a:r>
                  <a:rPr lang="en-US" altLang="zh-CN" sz="1200" b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ə</a:t>
                </a:r>
                <a:endParaRPr lang="en-US" altLang="zh-CN" sz="900">
                  <a:ea typeface="song"/>
                  <a:cs typeface="song"/>
                </a:endParaRPr>
              </a:p>
              <a:p>
                <a:pPr algn="ctr" eaLnBrk="0" hangingPunct="0"/>
                <a:endParaRPr lang="en-US" altLang="zh-CN">
                  <a:latin typeface="Arial" pitchFamily="34" charset="0"/>
                </a:endParaRPr>
              </a:p>
            </p:txBody>
          </p:sp>
          <p:sp>
            <p:nvSpPr>
              <p:cNvPr id="53342" name="Rectangle 94"/>
              <p:cNvSpPr>
                <a:spLocks noChangeArrowheads="1"/>
              </p:cNvSpPr>
              <p:nvPr/>
            </p:nvSpPr>
            <p:spPr bwMode="auto">
              <a:xfrm>
                <a:off x="2080" y="541"/>
                <a:ext cx="356" cy="34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13" name="Group 97"/>
            <p:cNvGrpSpPr>
              <a:grpSpLocks/>
            </p:cNvGrpSpPr>
            <p:nvPr/>
          </p:nvGrpSpPr>
          <p:grpSpPr bwMode="auto">
            <a:xfrm>
              <a:off x="2436" y="541"/>
              <a:ext cx="356" cy="346"/>
              <a:chOff x="2436" y="541"/>
              <a:chExt cx="356" cy="346"/>
            </a:xfrm>
          </p:grpSpPr>
          <p:sp>
            <p:nvSpPr>
              <p:cNvPr id="53265" name="Rectangle 17"/>
              <p:cNvSpPr>
                <a:spLocks noChangeArrowheads="1"/>
              </p:cNvSpPr>
              <p:nvPr/>
            </p:nvSpPr>
            <p:spPr bwMode="auto">
              <a:xfrm>
                <a:off x="2479" y="541"/>
                <a:ext cx="270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hangingPunct="0"/>
                <a:r>
                  <a:rPr lang="en-US" altLang="zh-CN" sz="1200" b="1">
                    <a:solidFill>
                      <a:srgbClr val="FF0000"/>
                    </a:solidFill>
                    <a:latin typeface="Arial" pitchFamily="34" charset="0"/>
                    <a:ea typeface="MS Mincho" pitchFamily="49" charset="-128"/>
                  </a:rPr>
                  <a:t>ʌ</a:t>
                </a:r>
                <a:endParaRPr lang="en-US" altLang="zh-CN" sz="900">
                  <a:latin typeface="Arial" pitchFamily="34" charset="0"/>
                  <a:ea typeface="song"/>
                  <a:cs typeface="song"/>
                </a:endParaRPr>
              </a:p>
              <a:p>
                <a:pPr algn="ctr" eaLnBrk="0" hangingPunct="0"/>
                <a:endParaRPr lang="en-US" altLang="zh-CN">
                  <a:latin typeface="Arial" pitchFamily="34" charset="0"/>
                </a:endParaRPr>
              </a:p>
            </p:txBody>
          </p:sp>
          <p:sp>
            <p:nvSpPr>
              <p:cNvPr id="53344" name="Rectangle 96"/>
              <p:cNvSpPr>
                <a:spLocks noChangeArrowheads="1"/>
              </p:cNvSpPr>
              <p:nvPr/>
            </p:nvSpPr>
            <p:spPr bwMode="auto">
              <a:xfrm>
                <a:off x="2436" y="541"/>
                <a:ext cx="356" cy="34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14" name="Group 99"/>
            <p:cNvGrpSpPr>
              <a:grpSpLocks/>
            </p:cNvGrpSpPr>
            <p:nvPr/>
          </p:nvGrpSpPr>
          <p:grpSpPr bwMode="auto">
            <a:xfrm>
              <a:off x="367" y="887"/>
              <a:ext cx="1357" cy="346"/>
              <a:chOff x="367" y="887"/>
              <a:chExt cx="1357" cy="346"/>
            </a:xfrm>
          </p:grpSpPr>
          <p:sp>
            <p:nvSpPr>
              <p:cNvPr id="53267" name="Rectangle 19"/>
              <p:cNvSpPr>
                <a:spLocks noChangeArrowheads="1"/>
              </p:cNvSpPr>
              <p:nvPr/>
            </p:nvSpPr>
            <p:spPr bwMode="auto">
              <a:xfrm>
                <a:off x="410" y="887"/>
                <a:ext cx="1271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eaLnBrk="0" hangingPunct="0"/>
                <a:r>
                  <a:rPr lang="zh-CN" altLang="en-US" sz="1200">
                    <a:solidFill>
                      <a:srgbClr val="FF0066"/>
                    </a:solidFill>
                    <a:latin typeface="Arial" pitchFamily="34" charset="0"/>
                  </a:rPr>
                  <a:t>后元音</a:t>
                </a:r>
                <a:r>
                  <a:rPr lang="en-US" altLang="zh-CN" sz="1200">
                    <a:solidFill>
                      <a:srgbClr val="FF0066"/>
                    </a:solidFill>
                    <a:latin typeface="Arial" pitchFamily="34" charset="0"/>
                  </a:rPr>
                  <a:t>Back Vowels</a:t>
                </a:r>
                <a:endParaRPr lang="en-US" altLang="zh-CN" sz="900">
                  <a:solidFill>
                    <a:srgbClr val="FF0066"/>
                  </a:solidFill>
                  <a:latin typeface="Arial" pitchFamily="34" charset="0"/>
                  <a:ea typeface="song"/>
                  <a:cs typeface="song"/>
                </a:endParaRPr>
              </a:p>
              <a:p>
                <a:pPr eaLnBrk="0" hangingPunct="0"/>
                <a:endParaRPr lang="en-US" altLang="zh-CN">
                  <a:solidFill>
                    <a:srgbClr val="FF0066"/>
                  </a:solidFill>
                  <a:latin typeface="Arial" pitchFamily="34" charset="0"/>
                </a:endParaRPr>
              </a:p>
            </p:txBody>
          </p:sp>
          <p:sp>
            <p:nvSpPr>
              <p:cNvPr id="53346" name="Rectangle 98"/>
              <p:cNvSpPr>
                <a:spLocks noChangeArrowheads="1"/>
              </p:cNvSpPr>
              <p:nvPr/>
            </p:nvSpPr>
            <p:spPr bwMode="auto">
              <a:xfrm>
                <a:off x="367" y="887"/>
                <a:ext cx="1357" cy="34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15" name="Group 101"/>
            <p:cNvGrpSpPr>
              <a:grpSpLocks/>
            </p:cNvGrpSpPr>
            <p:nvPr/>
          </p:nvGrpSpPr>
          <p:grpSpPr bwMode="auto">
            <a:xfrm>
              <a:off x="1724" y="887"/>
              <a:ext cx="356" cy="346"/>
              <a:chOff x="1724" y="887"/>
              <a:chExt cx="356" cy="346"/>
            </a:xfrm>
          </p:grpSpPr>
          <p:sp>
            <p:nvSpPr>
              <p:cNvPr id="53268" name="Rectangle 20"/>
              <p:cNvSpPr>
                <a:spLocks noChangeArrowheads="1"/>
              </p:cNvSpPr>
              <p:nvPr/>
            </p:nvSpPr>
            <p:spPr bwMode="auto">
              <a:xfrm>
                <a:off x="1767" y="887"/>
                <a:ext cx="270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hangingPunct="0"/>
                <a:r>
                  <a:rPr lang="en-US" altLang="zh-CN" sz="1200" b="1">
                    <a:solidFill>
                      <a:srgbClr val="FF0000"/>
                    </a:solidFill>
                    <a:latin typeface="Arial" pitchFamily="34" charset="0"/>
                  </a:rPr>
                  <a:t>ɑ:</a:t>
                </a:r>
                <a:endParaRPr lang="en-US" altLang="zh-CN" sz="900">
                  <a:latin typeface="Arial" pitchFamily="34" charset="0"/>
                  <a:ea typeface="song"/>
                  <a:cs typeface="song"/>
                </a:endParaRPr>
              </a:p>
              <a:p>
                <a:pPr algn="ctr" eaLnBrk="0" hangingPunct="0"/>
                <a:endParaRPr lang="en-US" altLang="zh-CN">
                  <a:latin typeface="Arial" pitchFamily="34" charset="0"/>
                </a:endParaRPr>
              </a:p>
            </p:txBody>
          </p:sp>
          <p:sp>
            <p:nvSpPr>
              <p:cNvPr id="53348" name="Rectangle 100"/>
              <p:cNvSpPr>
                <a:spLocks noChangeArrowheads="1"/>
              </p:cNvSpPr>
              <p:nvPr/>
            </p:nvSpPr>
            <p:spPr bwMode="auto">
              <a:xfrm>
                <a:off x="1724" y="887"/>
                <a:ext cx="356" cy="34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16" name="Group 103"/>
            <p:cNvGrpSpPr>
              <a:grpSpLocks/>
            </p:cNvGrpSpPr>
            <p:nvPr/>
          </p:nvGrpSpPr>
          <p:grpSpPr bwMode="auto">
            <a:xfrm>
              <a:off x="2080" y="887"/>
              <a:ext cx="356" cy="346"/>
              <a:chOff x="2080" y="887"/>
              <a:chExt cx="356" cy="346"/>
            </a:xfrm>
          </p:grpSpPr>
          <p:sp>
            <p:nvSpPr>
              <p:cNvPr id="53269" name="Rectangle 21"/>
              <p:cNvSpPr>
                <a:spLocks noChangeArrowheads="1"/>
              </p:cNvSpPr>
              <p:nvPr/>
            </p:nvSpPr>
            <p:spPr bwMode="auto">
              <a:xfrm>
                <a:off x="2123" y="887"/>
                <a:ext cx="270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hangingPunct="0"/>
                <a:r>
                  <a:rPr lang="en-US" altLang="zh-CN" sz="1200" b="1">
                    <a:solidFill>
                      <a:srgbClr val="FF0000"/>
                    </a:solidFill>
                    <a:latin typeface="Arial" pitchFamily="34" charset="0"/>
                    <a:ea typeface="MS Mincho" pitchFamily="49" charset="-128"/>
                  </a:rPr>
                  <a:t>ɒ</a:t>
                </a:r>
                <a:endParaRPr lang="en-US" altLang="zh-CN" sz="900">
                  <a:latin typeface="Arial" pitchFamily="34" charset="0"/>
                  <a:ea typeface="song"/>
                  <a:cs typeface="song"/>
                </a:endParaRPr>
              </a:p>
              <a:p>
                <a:pPr algn="ctr" eaLnBrk="0" hangingPunct="0"/>
                <a:endParaRPr lang="en-US" altLang="zh-CN">
                  <a:latin typeface="Arial" pitchFamily="34" charset="0"/>
                </a:endParaRPr>
              </a:p>
            </p:txBody>
          </p:sp>
          <p:sp>
            <p:nvSpPr>
              <p:cNvPr id="53350" name="Rectangle 102"/>
              <p:cNvSpPr>
                <a:spLocks noChangeArrowheads="1"/>
              </p:cNvSpPr>
              <p:nvPr/>
            </p:nvSpPr>
            <p:spPr bwMode="auto">
              <a:xfrm>
                <a:off x="2080" y="887"/>
                <a:ext cx="356" cy="34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17" name="Group 105"/>
            <p:cNvGrpSpPr>
              <a:grpSpLocks/>
            </p:cNvGrpSpPr>
            <p:nvPr/>
          </p:nvGrpSpPr>
          <p:grpSpPr bwMode="auto">
            <a:xfrm>
              <a:off x="2436" y="887"/>
              <a:ext cx="356" cy="346"/>
              <a:chOff x="2436" y="887"/>
              <a:chExt cx="356" cy="346"/>
            </a:xfrm>
          </p:grpSpPr>
          <p:sp>
            <p:nvSpPr>
              <p:cNvPr id="53270" name="Rectangle 22"/>
              <p:cNvSpPr>
                <a:spLocks noChangeArrowheads="1"/>
              </p:cNvSpPr>
              <p:nvPr/>
            </p:nvSpPr>
            <p:spPr bwMode="auto">
              <a:xfrm>
                <a:off x="2479" y="887"/>
                <a:ext cx="270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hangingPunct="0"/>
                <a:r>
                  <a:rPr lang="en-US" altLang="zh-CN" sz="1200" b="1">
                    <a:solidFill>
                      <a:srgbClr val="FF0000"/>
                    </a:solidFill>
                    <a:latin typeface="Arial" pitchFamily="34" charset="0"/>
                    <a:ea typeface="MS Mincho" pitchFamily="49" charset="-128"/>
                  </a:rPr>
                  <a:t>ɔ</a:t>
                </a:r>
                <a:r>
                  <a:rPr lang="en-US" altLang="zh-CN" sz="1200" b="1">
                    <a:solidFill>
                      <a:srgbClr val="FF0000"/>
                    </a:solidFill>
                    <a:latin typeface="Arial" pitchFamily="34" charset="0"/>
                  </a:rPr>
                  <a:t>:</a:t>
                </a:r>
                <a:endParaRPr lang="en-US" altLang="zh-CN" sz="900">
                  <a:latin typeface="Arial" pitchFamily="34" charset="0"/>
                  <a:ea typeface="song"/>
                  <a:cs typeface="song"/>
                </a:endParaRPr>
              </a:p>
              <a:p>
                <a:pPr algn="ctr" eaLnBrk="0" hangingPunct="0"/>
                <a:endParaRPr lang="en-US" altLang="zh-CN">
                  <a:latin typeface="Arial" pitchFamily="34" charset="0"/>
                </a:endParaRPr>
              </a:p>
            </p:txBody>
          </p:sp>
          <p:sp>
            <p:nvSpPr>
              <p:cNvPr id="53352" name="Rectangle 104"/>
              <p:cNvSpPr>
                <a:spLocks noChangeArrowheads="1"/>
              </p:cNvSpPr>
              <p:nvPr/>
            </p:nvSpPr>
            <p:spPr bwMode="auto">
              <a:xfrm>
                <a:off x="2436" y="887"/>
                <a:ext cx="356" cy="34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18" name="Group 107"/>
            <p:cNvGrpSpPr>
              <a:grpSpLocks/>
            </p:cNvGrpSpPr>
            <p:nvPr/>
          </p:nvGrpSpPr>
          <p:grpSpPr bwMode="auto">
            <a:xfrm>
              <a:off x="2792" y="887"/>
              <a:ext cx="356" cy="346"/>
              <a:chOff x="2792" y="887"/>
              <a:chExt cx="356" cy="346"/>
            </a:xfrm>
          </p:grpSpPr>
          <p:sp>
            <p:nvSpPr>
              <p:cNvPr id="53271" name="Rectangle 23"/>
              <p:cNvSpPr>
                <a:spLocks noChangeArrowheads="1"/>
              </p:cNvSpPr>
              <p:nvPr/>
            </p:nvSpPr>
            <p:spPr bwMode="auto">
              <a:xfrm>
                <a:off x="2835" y="887"/>
                <a:ext cx="270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hangingPunct="0"/>
                <a:r>
                  <a:rPr lang="en-US" altLang="zh-CN" sz="1200" b="1">
                    <a:solidFill>
                      <a:srgbClr val="FF0000"/>
                    </a:solidFill>
                    <a:latin typeface="Arial" pitchFamily="34" charset="0"/>
                    <a:ea typeface="MS Mincho" pitchFamily="49" charset="-128"/>
                  </a:rPr>
                  <a:t>ʊ</a:t>
                </a:r>
                <a:endParaRPr lang="en-US" altLang="zh-CN" sz="900">
                  <a:latin typeface="Arial" pitchFamily="34" charset="0"/>
                  <a:ea typeface="song"/>
                  <a:cs typeface="song"/>
                </a:endParaRPr>
              </a:p>
              <a:p>
                <a:pPr algn="ctr" eaLnBrk="0" hangingPunct="0"/>
                <a:endParaRPr lang="en-US" altLang="zh-CN">
                  <a:latin typeface="Arial" pitchFamily="34" charset="0"/>
                </a:endParaRPr>
              </a:p>
            </p:txBody>
          </p:sp>
          <p:sp>
            <p:nvSpPr>
              <p:cNvPr id="53354" name="Rectangle 106"/>
              <p:cNvSpPr>
                <a:spLocks noChangeArrowheads="1"/>
              </p:cNvSpPr>
              <p:nvPr/>
            </p:nvSpPr>
            <p:spPr bwMode="auto">
              <a:xfrm>
                <a:off x="2792" y="887"/>
                <a:ext cx="356" cy="34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19" name="Group 109"/>
            <p:cNvGrpSpPr>
              <a:grpSpLocks/>
            </p:cNvGrpSpPr>
            <p:nvPr/>
          </p:nvGrpSpPr>
          <p:grpSpPr bwMode="auto">
            <a:xfrm>
              <a:off x="3148" y="887"/>
              <a:ext cx="356" cy="346"/>
              <a:chOff x="3148" y="887"/>
              <a:chExt cx="356" cy="346"/>
            </a:xfrm>
          </p:grpSpPr>
          <p:sp>
            <p:nvSpPr>
              <p:cNvPr id="53272" name="Rectangle 24"/>
              <p:cNvSpPr>
                <a:spLocks noChangeArrowheads="1"/>
              </p:cNvSpPr>
              <p:nvPr/>
            </p:nvSpPr>
            <p:spPr bwMode="auto">
              <a:xfrm>
                <a:off x="3191" y="887"/>
                <a:ext cx="270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hangingPunct="0"/>
                <a:r>
                  <a:rPr lang="en-US" altLang="zh-CN" sz="1200" b="1">
                    <a:solidFill>
                      <a:srgbClr val="FF0000"/>
                    </a:solidFill>
                    <a:latin typeface="Arial" pitchFamily="34" charset="0"/>
                  </a:rPr>
                  <a:t>u:</a:t>
                </a:r>
                <a:endParaRPr lang="en-US" altLang="zh-CN" sz="900">
                  <a:latin typeface="Arial" pitchFamily="34" charset="0"/>
                  <a:ea typeface="song"/>
                  <a:cs typeface="song"/>
                </a:endParaRPr>
              </a:p>
              <a:p>
                <a:pPr algn="ctr" eaLnBrk="0" hangingPunct="0"/>
                <a:endParaRPr lang="en-US" altLang="zh-CN">
                  <a:latin typeface="Arial" pitchFamily="34" charset="0"/>
                </a:endParaRPr>
              </a:p>
            </p:txBody>
          </p:sp>
          <p:sp>
            <p:nvSpPr>
              <p:cNvPr id="53356" name="Rectangle 108"/>
              <p:cNvSpPr>
                <a:spLocks noChangeArrowheads="1"/>
              </p:cNvSpPr>
              <p:nvPr/>
            </p:nvSpPr>
            <p:spPr bwMode="auto">
              <a:xfrm>
                <a:off x="3148" y="887"/>
                <a:ext cx="356" cy="34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20" name="Group 111"/>
            <p:cNvGrpSpPr>
              <a:grpSpLocks/>
            </p:cNvGrpSpPr>
            <p:nvPr/>
          </p:nvGrpSpPr>
          <p:grpSpPr bwMode="auto">
            <a:xfrm>
              <a:off x="367" y="1233"/>
              <a:ext cx="1357" cy="461"/>
              <a:chOff x="367" y="1233"/>
              <a:chExt cx="1357" cy="461"/>
            </a:xfrm>
          </p:grpSpPr>
          <p:sp>
            <p:nvSpPr>
              <p:cNvPr id="53274" name="Rectangle 26"/>
              <p:cNvSpPr>
                <a:spLocks noChangeArrowheads="1"/>
              </p:cNvSpPr>
              <p:nvPr/>
            </p:nvSpPr>
            <p:spPr bwMode="auto">
              <a:xfrm>
                <a:off x="410" y="1233"/>
                <a:ext cx="1271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eaLnBrk="0" hangingPunct="0"/>
                <a:r>
                  <a:rPr lang="zh-CN" altLang="en-US" sz="1200">
                    <a:solidFill>
                      <a:srgbClr val="FF0066"/>
                    </a:solidFill>
                    <a:latin typeface="Arial" pitchFamily="34" charset="0"/>
                  </a:rPr>
                  <a:t>合口双元音</a:t>
                </a:r>
                <a:r>
                  <a:rPr lang="en-US" altLang="zh-CN" sz="1200">
                    <a:solidFill>
                      <a:srgbClr val="FF0066"/>
                    </a:solidFill>
                    <a:latin typeface="Arial" pitchFamily="34" charset="0"/>
                  </a:rPr>
                  <a:t>Falling Diphthongs</a:t>
                </a:r>
                <a:endParaRPr lang="en-US" altLang="zh-CN" sz="900">
                  <a:solidFill>
                    <a:srgbClr val="FF0066"/>
                  </a:solidFill>
                  <a:latin typeface="Arial" pitchFamily="34" charset="0"/>
                  <a:ea typeface="song"/>
                  <a:cs typeface="song"/>
                </a:endParaRPr>
              </a:p>
              <a:p>
                <a:pPr eaLnBrk="0" hangingPunct="0"/>
                <a:endParaRPr lang="en-US" altLang="zh-CN">
                  <a:solidFill>
                    <a:srgbClr val="FF0066"/>
                  </a:solidFill>
                  <a:latin typeface="Arial" pitchFamily="34" charset="0"/>
                </a:endParaRPr>
              </a:p>
            </p:txBody>
          </p:sp>
          <p:sp>
            <p:nvSpPr>
              <p:cNvPr id="53358" name="Rectangle 110"/>
              <p:cNvSpPr>
                <a:spLocks noChangeArrowheads="1"/>
              </p:cNvSpPr>
              <p:nvPr/>
            </p:nvSpPr>
            <p:spPr bwMode="auto">
              <a:xfrm>
                <a:off x="367" y="1233"/>
                <a:ext cx="1357" cy="46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21" name="Group 113"/>
            <p:cNvGrpSpPr>
              <a:grpSpLocks/>
            </p:cNvGrpSpPr>
            <p:nvPr/>
          </p:nvGrpSpPr>
          <p:grpSpPr bwMode="auto">
            <a:xfrm>
              <a:off x="1724" y="1233"/>
              <a:ext cx="356" cy="461"/>
              <a:chOff x="1724" y="1233"/>
              <a:chExt cx="356" cy="461"/>
            </a:xfrm>
          </p:grpSpPr>
          <p:sp>
            <p:nvSpPr>
              <p:cNvPr id="53275" name="Rectangle 27"/>
              <p:cNvSpPr>
                <a:spLocks noChangeArrowheads="1"/>
              </p:cNvSpPr>
              <p:nvPr/>
            </p:nvSpPr>
            <p:spPr bwMode="auto">
              <a:xfrm>
                <a:off x="1767" y="1233"/>
                <a:ext cx="270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hangingPunct="0"/>
                <a:r>
                  <a:rPr lang="en-US" altLang="zh-CN" sz="1200" b="1">
                    <a:solidFill>
                      <a:srgbClr val="FF0000"/>
                    </a:solidFill>
                    <a:latin typeface="Arial" pitchFamily="34" charset="0"/>
                  </a:rPr>
                  <a:t>e</a:t>
                </a:r>
                <a:r>
                  <a:rPr lang="en-US" altLang="zh-CN" sz="1200" b="1">
                    <a:solidFill>
                      <a:srgbClr val="FF0000"/>
                    </a:solidFill>
                    <a:latin typeface="Arial" pitchFamily="34" charset="0"/>
                    <a:ea typeface="MS Mincho" pitchFamily="49" charset="-128"/>
                  </a:rPr>
                  <a:t>ɪ</a:t>
                </a:r>
                <a:endParaRPr lang="en-US" altLang="zh-CN" sz="900">
                  <a:latin typeface="Arial" pitchFamily="34" charset="0"/>
                  <a:ea typeface="song"/>
                  <a:cs typeface="song"/>
                </a:endParaRPr>
              </a:p>
              <a:p>
                <a:pPr algn="ctr" eaLnBrk="0" hangingPunct="0"/>
                <a:endParaRPr lang="en-US" altLang="zh-CN">
                  <a:latin typeface="Arial" pitchFamily="34" charset="0"/>
                </a:endParaRPr>
              </a:p>
            </p:txBody>
          </p:sp>
          <p:sp>
            <p:nvSpPr>
              <p:cNvPr id="53360" name="Rectangle 112"/>
              <p:cNvSpPr>
                <a:spLocks noChangeArrowheads="1"/>
              </p:cNvSpPr>
              <p:nvPr/>
            </p:nvSpPr>
            <p:spPr bwMode="auto">
              <a:xfrm>
                <a:off x="1724" y="1233"/>
                <a:ext cx="356" cy="46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22" name="Group 115"/>
            <p:cNvGrpSpPr>
              <a:grpSpLocks/>
            </p:cNvGrpSpPr>
            <p:nvPr/>
          </p:nvGrpSpPr>
          <p:grpSpPr bwMode="auto">
            <a:xfrm>
              <a:off x="2080" y="1233"/>
              <a:ext cx="356" cy="461"/>
              <a:chOff x="2080" y="1233"/>
              <a:chExt cx="356" cy="461"/>
            </a:xfrm>
          </p:grpSpPr>
          <p:sp>
            <p:nvSpPr>
              <p:cNvPr id="53276" name="Rectangle 28"/>
              <p:cNvSpPr>
                <a:spLocks noChangeArrowheads="1"/>
              </p:cNvSpPr>
              <p:nvPr/>
            </p:nvSpPr>
            <p:spPr bwMode="auto">
              <a:xfrm>
                <a:off x="2123" y="1233"/>
                <a:ext cx="270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hangingPunct="0"/>
                <a:r>
                  <a:rPr lang="en-US" altLang="zh-CN" sz="1200" b="1">
                    <a:solidFill>
                      <a:srgbClr val="FF0000"/>
                    </a:solidFill>
                    <a:latin typeface="Arial" pitchFamily="34" charset="0"/>
                  </a:rPr>
                  <a:t>a</a:t>
                </a:r>
                <a:r>
                  <a:rPr lang="en-US" altLang="zh-CN" sz="1200" b="1">
                    <a:solidFill>
                      <a:srgbClr val="FF0000"/>
                    </a:solidFill>
                    <a:latin typeface="Arial" pitchFamily="34" charset="0"/>
                    <a:ea typeface="MS Mincho" pitchFamily="49" charset="-128"/>
                  </a:rPr>
                  <a:t>ɪ</a:t>
                </a:r>
                <a:endParaRPr lang="en-US" altLang="zh-CN" sz="900">
                  <a:latin typeface="Arial" pitchFamily="34" charset="0"/>
                  <a:ea typeface="song"/>
                  <a:cs typeface="song"/>
                </a:endParaRPr>
              </a:p>
              <a:p>
                <a:pPr algn="ctr" eaLnBrk="0" hangingPunct="0"/>
                <a:endParaRPr lang="en-US" altLang="zh-CN">
                  <a:latin typeface="Arial" pitchFamily="34" charset="0"/>
                </a:endParaRPr>
              </a:p>
            </p:txBody>
          </p:sp>
          <p:sp>
            <p:nvSpPr>
              <p:cNvPr id="53362" name="Rectangle 114"/>
              <p:cNvSpPr>
                <a:spLocks noChangeArrowheads="1"/>
              </p:cNvSpPr>
              <p:nvPr/>
            </p:nvSpPr>
            <p:spPr bwMode="auto">
              <a:xfrm>
                <a:off x="2080" y="1233"/>
                <a:ext cx="356" cy="46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23" name="Group 117"/>
            <p:cNvGrpSpPr>
              <a:grpSpLocks/>
            </p:cNvGrpSpPr>
            <p:nvPr/>
          </p:nvGrpSpPr>
          <p:grpSpPr bwMode="auto">
            <a:xfrm>
              <a:off x="2436" y="1233"/>
              <a:ext cx="356" cy="461"/>
              <a:chOff x="2436" y="1233"/>
              <a:chExt cx="356" cy="461"/>
            </a:xfrm>
          </p:grpSpPr>
          <p:sp>
            <p:nvSpPr>
              <p:cNvPr id="53277" name="Rectangle 29"/>
              <p:cNvSpPr>
                <a:spLocks noChangeArrowheads="1"/>
              </p:cNvSpPr>
              <p:nvPr/>
            </p:nvSpPr>
            <p:spPr bwMode="auto">
              <a:xfrm>
                <a:off x="2479" y="1233"/>
                <a:ext cx="270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hangingPunct="0"/>
                <a:r>
                  <a:rPr lang="en-US" altLang="zh-CN" sz="1200" b="1">
                    <a:solidFill>
                      <a:srgbClr val="FF0000"/>
                    </a:solidFill>
                    <a:latin typeface="Arial" pitchFamily="34" charset="0"/>
                    <a:ea typeface="MS Mincho" pitchFamily="49" charset="-128"/>
                  </a:rPr>
                  <a:t>ɔɪ</a:t>
                </a:r>
                <a:endParaRPr lang="en-US" altLang="zh-CN" sz="900">
                  <a:latin typeface="Arial" pitchFamily="34" charset="0"/>
                  <a:ea typeface="song"/>
                  <a:cs typeface="song"/>
                </a:endParaRPr>
              </a:p>
              <a:p>
                <a:pPr algn="ctr" eaLnBrk="0" hangingPunct="0"/>
                <a:endParaRPr lang="en-US" altLang="zh-CN">
                  <a:latin typeface="Arial" pitchFamily="34" charset="0"/>
                </a:endParaRPr>
              </a:p>
            </p:txBody>
          </p:sp>
          <p:sp>
            <p:nvSpPr>
              <p:cNvPr id="53364" name="Rectangle 116"/>
              <p:cNvSpPr>
                <a:spLocks noChangeArrowheads="1"/>
              </p:cNvSpPr>
              <p:nvPr/>
            </p:nvSpPr>
            <p:spPr bwMode="auto">
              <a:xfrm>
                <a:off x="2436" y="1233"/>
                <a:ext cx="356" cy="46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24" name="Group 119"/>
            <p:cNvGrpSpPr>
              <a:grpSpLocks/>
            </p:cNvGrpSpPr>
            <p:nvPr/>
          </p:nvGrpSpPr>
          <p:grpSpPr bwMode="auto">
            <a:xfrm>
              <a:off x="2792" y="1233"/>
              <a:ext cx="356" cy="461"/>
              <a:chOff x="2792" y="1233"/>
              <a:chExt cx="356" cy="461"/>
            </a:xfrm>
          </p:grpSpPr>
          <p:sp>
            <p:nvSpPr>
              <p:cNvPr id="53278" name="Rectangle 30"/>
              <p:cNvSpPr>
                <a:spLocks noChangeArrowheads="1"/>
              </p:cNvSpPr>
              <p:nvPr/>
            </p:nvSpPr>
            <p:spPr bwMode="auto">
              <a:xfrm>
                <a:off x="2835" y="1233"/>
                <a:ext cx="270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hangingPunct="0"/>
                <a:r>
                  <a:rPr lang="en-US" altLang="zh-CN" sz="1200" b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ə</a:t>
                </a:r>
                <a:r>
                  <a:rPr lang="en-US" altLang="zh-CN" sz="1200" b="1">
                    <a:solidFill>
                      <a:srgbClr val="FF0000"/>
                    </a:solidFill>
                    <a:ea typeface="MS Mincho" pitchFamily="49" charset="-128"/>
                  </a:rPr>
                  <a:t>ʊ</a:t>
                </a:r>
                <a:endParaRPr lang="en-US" altLang="zh-CN" sz="900">
                  <a:latin typeface="Arial" pitchFamily="34" charset="0"/>
                  <a:ea typeface="song"/>
                  <a:cs typeface="song"/>
                </a:endParaRPr>
              </a:p>
              <a:p>
                <a:pPr algn="ctr" eaLnBrk="0" hangingPunct="0"/>
                <a:endParaRPr lang="en-US" altLang="zh-CN">
                  <a:latin typeface="Arial" pitchFamily="34" charset="0"/>
                </a:endParaRPr>
              </a:p>
            </p:txBody>
          </p:sp>
          <p:sp>
            <p:nvSpPr>
              <p:cNvPr id="53366" name="Rectangle 118"/>
              <p:cNvSpPr>
                <a:spLocks noChangeArrowheads="1"/>
              </p:cNvSpPr>
              <p:nvPr/>
            </p:nvSpPr>
            <p:spPr bwMode="auto">
              <a:xfrm>
                <a:off x="2792" y="1233"/>
                <a:ext cx="356" cy="46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25" name="Group 121"/>
            <p:cNvGrpSpPr>
              <a:grpSpLocks/>
            </p:cNvGrpSpPr>
            <p:nvPr/>
          </p:nvGrpSpPr>
          <p:grpSpPr bwMode="auto">
            <a:xfrm>
              <a:off x="3148" y="1233"/>
              <a:ext cx="356" cy="461"/>
              <a:chOff x="3148" y="1233"/>
              <a:chExt cx="356" cy="461"/>
            </a:xfrm>
          </p:grpSpPr>
          <p:sp>
            <p:nvSpPr>
              <p:cNvPr id="53279" name="Rectangle 31"/>
              <p:cNvSpPr>
                <a:spLocks noChangeArrowheads="1"/>
              </p:cNvSpPr>
              <p:nvPr/>
            </p:nvSpPr>
            <p:spPr bwMode="auto">
              <a:xfrm>
                <a:off x="3191" y="1233"/>
                <a:ext cx="270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hangingPunct="0"/>
                <a:r>
                  <a:rPr lang="en-US" altLang="zh-CN" sz="1200" b="1">
                    <a:solidFill>
                      <a:srgbClr val="FF0000"/>
                    </a:solidFill>
                    <a:latin typeface="Arial" pitchFamily="34" charset="0"/>
                  </a:rPr>
                  <a:t>a</a:t>
                </a:r>
                <a:r>
                  <a:rPr lang="en-US" altLang="zh-CN" sz="1200" b="1">
                    <a:solidFill>
                      <a:srgbClr val="FF0000"/>
                    </a:solidFill>
                    <a:latin typeface="Arial" pitchFamily="34" charset="0"/>
                    <a:ea typeface="MS Mincho" pitchFamily="49" charset="-128"/>
                  </a:rPr>
                  <a:t>ʊ</a:t>
                </a:r>
                <a:endParaRPr lang="en-US" altLang="zh-CN" sz="900">
                  <a:latin typeface="Arial" pitchFamily="34" charset="0"/>
                  <a:ea typeface="song"/>
                  <a:cs typeface="song"/>
                </a:endParaRPr>
              </a:p>
              <a:p>
                <a:pPr algn="ctr" eaLnBrk="0" hangingPunct="0"/>
                <a:endParaRPr lang="en-US" altLang="zh-CN">
                  <a:latin typeface="Arial" pitchFamily="34" charset="0"/>
                </a:endParaRPr>
              </a:p>
            </p:txBody>
          </p:sp>
          <p:sp>
            <p:nvSpPr>
              <p:cNvPr id="53368" name="Rectangle 120"/>
              <p:cNvSpPr>
                <a:spLocks noChangeArrowheads="1"/>
              </p:cNvSpPr>
              <p:nvPr/>
            </p:nvSpPr>
            <p:spPr bwMode="auto">
              <a:xfrm>
                <a:off x="3148" y="1233"/>
                <a:ext cx="356" cy="46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26" name="Group 123"/>
            <p:cNvGrpSpPr>
              <a:grpSpLocks/>
            </p:cNvGrpSpPr>
            <p:nvPr/>
          </p:nvGrpSpPr>
          <p:grpSpPr bwMode="auto">
            <a:xfrm>
              <a:off x="367" y="1694"/>
              <a:ext cx="1357" cy="461"/>
              <a:chOff x="367" y="1694"/>
              <a:chExt cx="1357" cy="461"/>
            </a:xfrm>
          </p:grpSpPr>
          <p:sp>
            <p:nvSpPr>
              <p:cNvPr id="53281" name="Rectangle 33"/>
              <p:cNvSpPr>
                <a:spLocks noChangeArrowheads="1"/>
              </p:cNvSpPr>
              <p:nvPr/>
            </p:nvSpPr>
            <p:spPr bwMode="auto">
              <a:xfrm>
                <a:off x="410" y="1694"/>
                <a:ext cx="1271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eaLnBrk="0" hangingPunct="0"/>
                <a:r>
                  <a:rPr lang="zh-CN" altLang="en-US" sz="1200">
                    <a:solidFill>
                      <a:srgbClr val="FF0066"/>
                    </a:solidFill>
                    <a:latin typeface="Arial" pitchFamily="34" charset="0"/>
                  </a:rPr>
                  <a:t>集中双元音</a:t>
                </a:r>
                <a:r>
                  <a:rPr lang="en-US" altLang="zh-CN" sz="1200">
                    <a:solidFill>
                      <a:srgbClr val="FF0066"/>
                    </a:solidFill>
                    <a:latin typeface="Arial" pitchFamily="34" charset="0"/>
                  </a:rPr>
                  <a:t>Rising Diphthongs</a:t>
                </a:r>
                <a:endParaRPr lang="en-US" altLang="zh-CN" sz="900">
                  <a:solidFill>
                    <a:srgbClr val="FF0066"/>
                  </a:solidFill>
                  <a:latin typeface="Arial" pitchFamily="34" charset="0"/>
                  <a:ea typeface="song"/>
                  <a:cs typeface="song"/>
                </a:endParaRPr>
              </a:p>
              <a:p>
                <a:pPr eaLnBrk="0" hangingPunct="0"/>
                <a:endParaRPr lang="en-US" altLang="zh-CN">
                  <a:solidFill>
                    <a:srgbClr val="FF0066"/>
                  </a:solidFill>
                  <a:latin typeface="Arial" pitchFamily="34" charset="0"/>
                </a:endParaRPr>
              </a:p>
            </p:txBody>
          </p:sp>
          <p:sp>
            <p:nvSpPr>
              <p:cNvPr id="53370" name="Rectangle 122"/>
              <p:cNvSpPr>
                <a:spLocks noChangeArrowheads="1"/>
              </p:cNvSpPr>
              <p:nvPr/>
            </p:nvSpPr>
            <p:spPr bwMode="auto">
              <a:xfrm>
                <a:off x="367" y="1694"/>
                <a:ext cx="1357" cy="46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27" name="Group 125"/>
            <p:cNvGrpSpPr>
              <a:grpSpLocks/>
            </p:cNvGrpSpPr>
            <p:nvPr/>
          </p:nvGrpSpPr>
          <p:grpSpPr bwMode="auto">
            <a:xfrm>
              <a:off x="1724" y="1694"/>
              <a:ext cx="356" cy="461"/>
              <a:chOff x="1724" y="1694"/>
              <a:chExt cx="356" cy="461"/>
            </a:xfrm>
          </p:grpSpPr>
          <p:sp>
            <p:nvSpPr>
              <p:cNvPr id="53282" name="Rectangle 34"/>
              <p:cNvSpPr>
                <a:spLocks noChangeArrowheads="1"/>
              </p:cNvSpPr>
              <p:nvPr/>
            </p:nvSpPr>
            <p:spPr bwMode="auto">
              <a:xfrm>
                <a:off x="1767" y="1694"/>
                <a:ext cx="270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hangingPunct="0"/>
                <a:r>
                  <a:rPr lang="en-US" altLang="zh-CN" sz="1200" b="1">
                    <a:solidFill>
                      <a:srgbClr val="FF0000"/>
                    </a:solidFill>
                    <a:latin typeface="Arial" pitchFamily="34" charset="0"/>
                    <a:ea typeface="MS Mincho" pitchFamily="49" charset="-128"/>
                  </a:rPr>
                  <a:t>ɪ</a:t>
                </a:r>
                <a:r>
                  <a:rPr lang="en-US" altLang="zh-CN" sz="1200" b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ə</a:t>
                </a:r>
                <a:endParaRPr lang="en-US" altLang="zh-CN" sz="900">
                  <a:ea typeface="song"/>
                  <a:cs typeface="song"/>
                </a:endParaRPr>
              </a:p>
              <a:p>
                <a:pPr algn="ctr" eaLnBrk="0" hangingPunct="0"/>
                <a:endParaRPr lang="en-US" altLang="zh-CN">
                  <a:latin typeface="Arial" pitchFamily="34" charset="0"/>
                </a:endParaRPr>
              </a:p>
            </p:txBody>
          </p:sp>
          <p:sp>
            <p:nvSpPr>
              <p:cNvPr id="53372" name="Rectangle 124"/>
              <p:cNvSpPr>
                <a:spLocks noChangeArrowheads="1"/>
              </p:cNvSpPr>
              <p:nvPr/>
            </p:nvSpPr>
            <p:spPr bwMode="auto">
              <a:xfrm>
                <a:off x="1724" y="1694"/>
                <a:ext cx="356" cy="46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28" name="Group 127"/>
            <p:cNvGrpSpPr>
              <a:grpSpLocks/>
            </p:cNvGrpSpPr>
            <p:nvPr/>
          </p:nvGrpSpPr>
          <p:grpSpPr bwMode="auto">
            <a:xfrm>
              <a:off x="2080" y="1694"/>
              <a:ext cx="356" cy="461"/>
              <a:chOff x="2080" y="1694"/>
              <a:chExt cx="356" cy="461"/>
            </a:xfrm>
          </p:grpSpPr>
          <p:sp>
            <p:nvSpPr>
              <p:cNvPr id="53283" name="Rectangle 35"/>
              <p:cNvSpPr>
                <a:spLocks noChangeArrowheads="1"/>
              </p:cNvSpPr>
              <p:nvPr/>
            </p:nvSpPr>
            <p:spPr bwMode="auto">
              <a:xfrm>
                <a:off x="2123" y="1694"/>
                <a:ext cx="270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hangingPunct="0"/>
                <a:r>
                  <a:rPr lang="en-US" altLang="zh-CN" sz="1200" b="1">
                    <a:solidFill>
                      <a:srgbClr val="FF0000"/>
                    </a:solidFill>
                    <a:latin typeface="Arial" pitchFamily="34" charset="0"/>
                  </a:rPr>
                  <a:t>e</a:t>
                </a:r>
                <a:r>
                  <a:rPr lang="en-US" altLang="zh-CN" sz="1200" b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ə</a:t>
                </a:r>
                <a:endParaRPr lang="en-US" altLang="zh-CN" sz="900">
                  <a:ea typeface="song"/>
                  <a:cs typeface="song"/>
                </a:endParaRPr>
              </a:p>
              <a:p>
                <a:pPr algn="ctr" eaLnBrk="0" hangingPunct="0"/>
                <a:endParaRPr lang="en-US" altLang="zh-CN">
                  <a:latin typeface="Arial" pitchFamily="34" charset="0"/>
                </a:endParaRPr>
              </a:p>
            </p:txBody>
          </p:sp>
          <p:sp>
            <p:nvSpPr>
              <p:cNvPr id="53374" name="Rectangle 126"/>
              <p:cNvSpPr>
                <a:spLocks noChangeArrowheads="1"/>
              </p:cNvSpPr>
              <p:nvPr/>
            </p:nvSpPr>
            <p:spPr bwMode="auto">
              <a:xfrm>
                <a:off x="2080" y="1694"/>
                <a:ext cx="356" cy="46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29" name="Group 129"/>
            <p:cNvGrpSpPr>
              <a:grpSpLocks/>
            </p:cNvGrpSpPr>
            <p:nvPr/>
          </p:nvGrpSpPr>
          <p:grpSpPr bwMode="auto">
            <a:xfrm>
              <a:off x="2436" y="1694"/>
              <a:ext cx="356" cy="461"/>
              <a:chOff x="2436" y="1694"/>
              <a:chExt cx="356" cy="461"/>
            </a:xfrm>
          </p:grpSpPr>
          <p:sp>
            <p:nvSpPr>
              <p:cNvPr id="53284" name="Rectangle 36"/>
              <p:cNvSpPr>
                <a:spLocks noChangeArrowheads="1"/>
              </p:cNvSpPr>
              <p:nvPr/>
            </p:nvSpPr>
            <p:spPr bwMode="auto">
              <a:xfrm>
                <a:off x="2479" y="1694"/>
                <a:ext cx="270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hangingPunct="0"/>
                <a:r>
                  <a:rPr lang="en-US" altLang="zh-CN" sz="1200" b="1">
                    <a:solidFill>
                      <a:srgbClr val="FF0000"/>
                    </a:solidFill>
                    <a:latin typeface="Arial" pitchFamily="34" charset="0"/>
                    <a:ea typeface="MS Mincho" pitchFamily="49" charset="-128"/>
                  </a:rPr>
                  <a:t>ʊ</a:t>
                </a:r>
                <a:r>
                  <a:rPr lang="en-US" altLang="zh-CN" sz="1200" b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ə</a:t>
                </a:r>
                <a:endParaRPr lang="en-US" altLang="zh-CN" sz="900">
                  <a:ea typeface="song"/>
                  <a:cs typeface="song"/>
                </a:endParaRPr>
              </a:p>
              <a:p>
                <a:pPr algn="ctr" eaLnBrk="0" hangingPunct="0"/>
                <a:endParaRPr lang="en-US" altLang="zh-CN">
                  <a:latin typeface="Arial" pitchFamily="34" charset="0"/>
                </a:endParaRPr>
              </a:p>
            </p:txBody>
          </p:sp>
          <p:sp>
            <p:nvSpPr>
              <p:cNvPr id="53376" name="Rectangle 128"/>
              <p:cNvSpPr>
                <a:spLocks noChangeArrowheads="1"/>
              </p:cNvSpPr>
              <p:nvPr/>
            </p:nvSpPr>
            <p:spPr bwMode="auto">
              <a:xfrm>
                <a:off x="2436" y="1694"/>
                <a:ext cx="356" cy="46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30" name="Group 131"/>
            <p:cNvGrpSpPr>
              <a:grpSpLocks/>
            </p:cNvGrpSpPr>
            <p:nvPr/>
          </p:nvGrpSpPr>
          <p:grpSpPr bwMode="auto">
            <a:xfrm>
              <a:off x="2792" y="1694"/>
              <a:ext cx="1068" cy="461"/>
              <a:chOff x="2792" y="1694"/>
              <a:chExt cx="1068" cy="461"/>
            </a:xfrm>
          </p:grpSpPr>
          <p:sp>
            <p:nvSpPr>
              <p:cNvPr id="53285" name="Rectangle 37"/>
              <p:cNvSpPr>
                <a:spLocks noChangeArrowheads="1" noTextEdit="1"/>
              </p:cNvSpPr>
              <p:nvPr/>
            </p:nvSpPr>
            <p:spPr bwMode="auto">
              <a:xfrm>
                <a:off x="2792" y="1694"/>
                <a:ext cx="1068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53378" name="Rectangle 130"/>
              <p:cNvSpPr>
                <a:spLocks noChangeArrowheads="1"/>
              </p:cNvSpPr>
              <p:nvPr/>
            </p:nvSpPr>
            <p:spPr bwMode="auto">
              <a:xfrm>
                <a:off x="2792" y="1694"/>
                <a:ext cx="1068" cy="46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31" name="Group 133"/>
            <p:cNvGrpSpPr>
              <a:grpSpLocks/>
            </p:cNvGrpSpPr>
            <p:nvPr/>
          </p:nvGrpSpPr>
          <p:grpSpPr bwMode="auto">
            <a:xfrm>
              <a:off x="0" y="2155"/>
              <a:ext cx="367" cy="2652"/>
              <a:chOff x="0" y="2155"/>
              <a:chExt cx="367" cy="2652"/>
            </a:xfrm>
          </p:grpSpPr>
          <p:sp>
            <p:nvSpPr>
              <p:cNvPr id="53286" name="Rectangle 38"/>
              <p:cNvSpPr>
                <a:spLocks noChangeArrowheads="1"/>
              </p:cNvSpPr>
              <p:nvPr/>
            </p:nvSpPr>
            <p:spPr bwMode="auto">
              <a:xfrm>
                <a:off x="43" y="2155"/>
                <a:ext cx="281" cy="26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hangingPunct="0"/>
                <a:r>
                  <a:rPr lang="zh-CN" altLang="en-US" sz="1400" b="1">
                    <a:solidFill>
                      <a:srgbClr val="0000FF"/>
                    </a:solidFill>
                    <a:latin typeface="Arial" pitchFamily="34" charset="0"/>
                  </a:rPr>
                  <a:t>辅音音素</a:t>
                </a:r>
                <a:endParaRPr lang="zh-CN" altLang="en-US" sz="900">
                  <a:latin typeface="Arial" pitchFamily="34" charset="0"/>
                  <a:ea typeface="song"/>
                  <a:cs typeface="song"/>
                </a:endParaRPr>
              </a:p>
              <a:p>
                <a:pPr algn="ctr" eaLnBrk="0" hangingPunct="0"/>
                <a:endParaRPr lang="en-US" altLang="zh-CN">
                  <a:latin typeface="Arial" pitchFamily="34" charset="0"/>
                </a:endParaRPr>
              </a:p>
            </p:txBody>
          </p:sp>
          <p:sp>
            <p:nvSpPr>
              <p:cNvPr id="53380" name="Rectangle 132"/>
              <p:cNvSpPr>
                <a:spLocks noChangeArrowheads="1"/>
              </p:cNvSpPr>
              <p:nvPr/>
            </p:nvSpPr>
            <p:spPr bwMode="auto">
              <a:xfrm>
                <a:off x="0" y="2155"/>
                <a:ext cx="367" cy="2652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53327" name="Group 135"/>
            <p:cNvGrpSpPr>
              <a:grpSpLocks/>
            </p:cNvGrpSpPr>
            <p:nvPr/>
          </p:nvGrpSpPr>
          <p:grpSpPr bwMode="auto">
            <a:xfrm>
              <a:off x="367" y="2155"/>
              <a:ext cx="1357" cy="346"/>
              <a:chOff x="367" y="2155"/>
              <a:chExt cx="1357" cy="346"/>
            </a:xfrm>
          </p:grpSpPr>
          <p:sp>
            <p:nvSpPr>
              <p:cNvPr id="53287" name="Rectangle 39"/>
              <p:cNvSpPr>
                <a:spLocks noChangeArrowheads="1"/>
              </p:cNvSpPr>
              <p:nvPr/>
            </p:nvSpPr>
            <p:spPr bwMode="auto">
              <a:xfrm>
                <a:off x="410" y="2155"/>
                <a:ext cx="1271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eaLnBrk="0" hangingPunct="0"/>
                <a:r>
                  <a:rPr lang="zh-CN" altLang="en-US" sz="1200">
                    <a:solidFill>
                      <a:schemeClr val="bg2"/>
                    </a:solidFill>
                    <a:latin typeface="Arial" pitchFamily="34" charset="0"/>
                  </a:rPr>
                  <a:t>爆破音</a:t>
                </a:r>
                <a:r>
                  <a:rPr lang="en-US" altLang="zh-CN" sz="1200">
                    <a:solidFill>
                      <a:schemeClr val="bg2"/>
                    </a:solidFill>
                    <a:latin typeface="Arial" pitchFamily="34" charset="0"/>
                  </a:rPr>
                  <a:t>Plosive Consonants</a:t>
                </a:r>
                <a:endParaRPr lang="en-US" altLang="zh-CN" sz="900">
                  <a:solidFill>
                    <a:schemeClr val="bg2"/>
                  </a:solidFill>
                  <a:latin typeface="Arial" pitchFamily="34" charset="0"/>
                  <a:ea typeface="song"/>
                  <a:cs typeface="song"/>
                </a:endParaRPr>
              </a:p>
              <a:p>
                <a:pPr eaLnBrk="0" hangingPunct="0"/>
                <a:endParaRPr lang="en-US" altLang="zh-CN">
                  <a:solidFill>
                    <a:schemeClr val="bg2"/>
                  </a:solidFill>
                  <a:latin typeface="Arial" pitchFamily="34" charset="0"/>
                </a:endParaRPr>
              </a:p>
            </p:txBody>
          </p:sp>
          <p:sp>
            <p:nvSpPr>
              <p:cNvPr id="53382" name="Rectangle 134"/>
              <p:cNvSpPr>
                <a:spLocks noChangeArrowheads="1"/>
              </p:cNvSpPr>
              <p:nvPr/>
            </p:nvSpPr>
            <p:spPr bwMode="auto">
              <a:xfrm>
                <a:off x="367" y="2155"/>
                <a:ext cx="1357" cy="34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53329" name="Group 137"/>
            <p:cNvGrpSpPr>
              <a:grpSpLocks/>
            </p:cNvGrpSpPr>
            <p:nvPr/>
          </p:nvGrpSpPr>
          <p:grpSpPr bwMode="auto">
            <a:xfrm>
              <a:off x="1724" y="2155"/>
              <a:ext cx="356" cy="346"/>
              <a:chOff x="1724" y="2155"/>
              <a:chExt cx="356" cy="346"/>
            </a:xfrm>
          </p:grpSpPr>
          <p:sp>
            <p:nvSpPr>
              <p:cNvPr id="53288" name="Rectangle 40"/>
              <p:cNvSpPr>
                <a:spLocks noChangeArrowheads="1"/>
              </p:cNvSpPr>
              <p:nvPr/>
            </p:nvSpPr>
            <p:spPr bwMode="auto">
              <a:xfrm>
                <a:off x="1767" y="2155"/>
                <a:ext cx="270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hangingPunct="0"/>
                <a:r>
                  <a:rPr lang="en-US" altLang="zh-CN" sz="1200" b="1">
                    <a:solidFill>
                      <a:srgbClr val="0000FF"/>
                    </a:solidFill>
                    <a:latin typeface="Arial" pitchFamily="34" charset="0"/>
                  </a:rPr>
                  <a:t>p</a:t>
                </a:r>
                <a:endParaRPr lang="en-US" altLang="zh-CN" sz="900">
                  <a:latin typeface="Arial" pitchFamily="34" charset="0"/>
                  <a:ea typeface="song"/>
                  <a:cs typeface="song"/>
                </a:endParaRPr>
              </a:p>
              <a:p>
                <a:pPr algn="ctr" eaLnBrk="0" hangingPunct="0"/>
                <a:endParaRPr lang="en-US" altLang="zh-CN">
                  <a:latin typeface="Arial" pitchFamily="34" charset="0"/>
                </a:endParaRPr>
              </a:p>
            </p:txBody>
          </p:sp>
          <p:sp>
            <p:nvSpPr>
              <p:cNvPr id="53384" name="Rectangle 136"/>
              <p:cNvSpPr>
                <a:spLocks noChangeArrowheads="1"/>
              </p:cNvSpPr>
              <p:nvPr/>
            </p:nvSpPr>
            <p:spPr bwMode="auto">
              <a:xfrm>
                <a:off x="1724" y="2155"/>
                <a:ext cx="356" cy="34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53331" name="Group 139"/>
            <p:cNvGrpSpPr>
              <a:grpSpLocks/>
            </p:cNvGrpSpPr>
            <p:nvPr/>
          </p:nvGrpSpPr>
          <p:grpSpPr bwMode="auto">
            <a:xfrm>
              <a:off x="2080" y="2155"/>
              <a:ext cx="356" cy="346"/>
              <a:chOff x="2080" y="2155"/>
              <a:chExt cx="356" cy="346"/>
            </a:xfrm>
          </p:grpSpPr>
          <p:sp>
            <p:nvSpPr>
              <p:cNvPr id="53289" name="Rectangle 41"/>
              <p:cNvSpPr>
                <a:spLocks noChangeArrowheads="1"/>
              </p:cNvSpPr>
              <p:nvPr/>
            </p:nvSpPr>
            <p:spPr bwMode="auto">
              <a:xfrm>
                <a:off x="2123" y="2155"/>
                <a:ext cx="270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hangingPunct="0"/>
                <a:r>
                  <a:rPr lang="en-US" altLang="zh-CN" sz="1200" b="1">
                    <a:solidFill>
                      <a:srgbClr val="0000FF"/>
                    </a:solidFill>
                    <a:latin typeface="Arial" pitchFamily="34" charset="0"/>
                  </a:rPr>
                  <a:t>b</a:t>
                </a:r>
                <a:endParaRPr lang="en-US" altLang="zh-CN" sz="900">
                  <a:latin typeface="Arial" pitchFamily="34" charset="0"/>
                  <a:ea typeface="song"/>
                  <a:cs typeface="song"/>
                </a:endParaRPr>
              </a:p>
              <a:p>
                <a:pPr algn="ctr" eaLnBrk="0" hangingPunct="0"/>
                <a:endParaRPr lang="en-US" altLang="zh-CN">
                  <a:latin typeface="Arial" pitchFamily="34" charset="0"/>
                </a:endParaRPr>
              </a:p>
            </p:txBody>
          </p:sp>
          <p:sp>
            <p:nvSpPr>
              <p:cNvPr id="53386" name="Rectangle 138"/>
              <p:cNvSpPr>
                <a:spLocks noChangeArrowheads="1"/>
              </p:cNvSpPr>
              <p:nvPr/>
            </p:nvSpPr>
            <p:spPr bwMode="auto">
              <a:xfrm>
                <a:off x="2080" y="2155"/>
                <a:ext cx="356" cy="34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53333" name="Group 141"/>
            <p:cNvGrpSpPr>
              <a:grpSpLocks/>
            </p:cNvGrpSpPr>
            <p:nvPr/>
          </p:nvGrpSpPr>
          <p:grpSpPr bwMode="auto">
            <a:xfrm>
              <a:off x="2436" y="2155"/>
              <a:ext cx="356" cy="346"/>
              <a:chOff x="2436" y="2155"/>
              <a:chExt cx="356" cy="346"/>
            </a:xfrm>
          </p:grpSpPr>
          <p:sp>
            <p:nvSpPr>
              <p:cNvPr id="53290" name="Rectangle 42"/>
              <p:cNvSpPr>
                <a:spLocks noChangeArrowheads="1"/>
              </p:cNvSpPr>
              <p:nvPr/>
            </p:nvSpPr>
            <p:spPr bwMode="auto">
              <a:xfrm>
                <a:off x="2479" y="2155"/>
                <a:ext cx="270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hangingPunct="0"/>
                <a:r>
                  <a:rPr lang="en-US" altLang="zh-CN" sz="1200" b="1">
                    <a:solidFill>
                      <a:srgbClr val="0000FF"/>
                    </a:solidFill>
                    <a:latin typeface="Arial" pitchFamily="34" charset="0"/>
                  </a:rPr>
                  <a:t>t</a:t>
                </a:r>
                <a:endParaRPr lang="en-US" altLang="zh-CN" sz="900">
                  <a:latin typeface="Arial" pitchFamily="34" charset="0"/>
                  <a:ea typeface="song"/>
                  <a:cs typeface="song"/>
                </a:endParaRPr>
              </a:p>
              <a:p>
                <a:pPr algn="ctr" eaLnBrk="0" hangingPunct="0"/>
                <a:endParaRPr lang="en-US" altLang="zh-CN">
                  <a:latin typeface="Arial" pitchFamily="34" charset="0"/>
                </a:endParaRPr>
              </a:p>
            </p:txBody>
          </p:sp>
          <p:sp>
            <p:nvSpPr>
              <p:cNvPr id="53388" name="Rectangle 140"/>
              <p:cNvSpPr>
                <a:spLocks noChangeArrowheads="1"/>
              </p:cNvSpPr>
              <p:nvPr/>
            </p:nvSpPr>
            <p:spPr bwMode="auto">
              <a:xfrm>
                <a:off x="2436" y="2155"/>
                <a:ext cx="356" cy="34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53335" name="Group 143"/>
            <p:cNvGrpSpPr>
              <a:grpSpLocks/>
            </p:cNvGrpSpPr>
            <p:nvPr/>
          </p:nvGrpSpPr>
          <p:grpSpPr bwMode="auto">
            <a:xfrm>
              <a:off x="2792" y="2155"/>
              <a:ext cx="356" cy="346"/>
              <a:chOff x="2792" y="2155"/>
              <a:chExt cx="356" cy="346"/>
            </a:xfrm>
          </p:grpSpPr>
          <p:sp>
            <p:nvSpPr>
              <p:cNvPr id="53291" name="Rectangle 43"/>
              <p:cNvSpPr>
                <a:spLocks noChangeArrowheads="1"/>
              </p:cNvSpPr>
              <p:nvPr/>
            </p:nvSpPr>
            <p:spPr bwMode="auto">
              <a:xfrm>
                <a:off x="2835" y="2155"/>
                <a:ext cx="270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hangingPunct="0"/>
                <a:r>
                  <a:rPr lang="en-US" altLang="zh-CN" sz="1200" b="1">
                    <a:solidFill>
                      <a:srgbClr val="0000FF"/>
                    </a:solidFill>
                    <a:latin typeface="Arial" pitchFamily="34" charset="0"/>
                  </a:rPr>
                  <a:t>d</a:t>
                </a:r>
                <a:endParaRPr lang="en-US" altLang="zh-CN" sz="900">
                  <a:latin typeface="Arial" pitchFamily="34" charset="0"/>
                  <a:ea typeface="song"/>
                  <a:cs typeface="song"/>
                </a:endParaRPr>
              </a:p>
              <a:p>
                <a:pPr algn="ctr" eaLnBrk="0" hangingPunct="0"/>
                <a:endParaRPr lang="en-US" altLang="zh-CN">
                  <a:latin typeface="Arial" pitchFamily="34" charset="0"/>
                </a:endParaRPr>
              </a:p>
            </p:txBody>
          </p:sp>
          <p:sp>
            <p:nvSpPr>
              <p:cNvPr id="53390" name="Rectangle 142"/>
              <p:cNvSpPr>
                <a:spLocks noChangeArrowheads="1"/>
              </p:cNvSpPr>
              <p:nvPr/>
            </p:nvSpPr>
            <p:spPr bwMode="auto">
              <a:xfrm>
                <a:off x="2792" y="2155"/>
                <a:ext cx="356" cy="34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53337" name="Group 145"/>
            <p:cNvGrpSpPr>
              <a:grpSpLocks/>
            </p:cNvGrpSpPr>
            <p:nvPr/>
          </p:nvGrpSpPr>
          <p:grpSpPr bwMode="auto">
            <a:xfrm>
              <a:off x="3148" y="2155"/>
              <a:ext cx="356" cy="346"/>
              <a:chOff x="3148" y="2155"/>
              <a:chExt cx="356" cy="346"/>
            </a:xfrm>
          </p:grpSpPr>
          <p:sp>
            <p:nvSpPr>
              <p:cNvPr id="53292" name="Rectangle 44"/>
              <p:cNvSpPr>
                <a:spLocks noChangeArrowheads="1"/>
              </p:cNvSpPr>
              <p:nvPr/>
            </p:nvSpPr>
            <p:spPr bwMode="auto">
              <a:xfrm>
                <a:off x="3191" y="2155"/>
                <a:ext cx="270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hangingPunct="0"/>
                <a:r>
                  <a:rPr lang="en-US" altLang="zh-CN" sz="1200" b="1">
                    <a:solidFill>
                      <a:srgbClr val="0000FF"/>
                    </a:solidFill>
                    <a:latin typeface="Arial" pitchFamily="34" charset="0"/>
                  </a:rPr>
                  <a:t>k</a:t>
                </a:r>
                <a:endParaRPr lang="en-US" altLang="zh-CN" sz="900">
                  <a:latin typeface="Arial" pitchFamily="34" charset="0"/>
                  <a:ea typeface="song"/>
                  <a:cs typeface="song"/>
                </a:endParaRPr>
              </a:p>
              <a:p>
                <a:pPr algn="ctr" eaLnBrk="0" hangingPunct="0"/>
                <a:endParaRPr lang="en-US" altLang="zh-CN">
                  <a:latin typeface="Arial" pitchFamily="34" charset="0"/>
                </a:endParaRPr>
              </a:p>
            </p:txBody>
          </p:sp>
          <p:sp>
            <p:nvSpPr>
              <p:cNvPr id="53392" name="Rectangle 144"/>
              <p:cNvSpPr>
                <a:spLocks noChangeArrowheads="1"/>
              </p:cNvSpPr>
              <p:nvPr/>
            </p:nvSpPr>
            <p:spPr bwMode="auto">
              <a:xfrm>
                <a:off x="3148" y="2155"/>
                <a:ext cx="356" cy="34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53339" name="Group 147"/>
            <p:cNvGrpSpPr>
              <a:grpSpLocks/>
            </p:cNvGrpSpPr>
            <p:nvPr/>
          </p:nvGrpSpPr>
          <p:grpSpPr bwMode="auto">
            <a:xfrm>
              <a:off x="3504" y="2155"/>
              <a:ext cx="356" cy="346"/>
              <a:chOff x="3504" y="2155"/>
              <a:chExt cx="356" cy="346"/>
            </a:xfrm>
          </p:grpSpPr>
          <p:sp>
            <p:nvSpPr>
              <p:cNvPr id="53293" name="Rectangle 45"/>
              <p:cNvSpPr>
                <a:spLocks noChangeArrowheads="1"/>
              </p:cNvSpPr>
              <p:nvPr/>
            </p:nvSpPr>
            <p:spPr bwMode="auto">
              <a:xfrm>
                <a:off x="3547" y="2155"/>
                <a:ext cx="270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hangingPunct="0"/>
                <a:r>
                  <a:rPr lang="en-US" altLang="zh-CN" sz="1200" b="1">
                    <a:solidFill>
                      <a:srgbClr val="0000FF"/>
                    </a:solidFill>
                    <a:latin typeface="Arial" pitchFamily="34" charset="0"/>
                  </a:rPr>
                  <a:t>ɡ</a:t>
                </a:r>
                <a:endParaRPr lang="en-US" altLang="zh-CN" sz="900">
                  <a:latin typeface="Arial" pitchFamily="34" charset="0"/>
                  <a:ea typeface="song"/>
                  <a:cs typeface="song"/>
                </a:endParaRPr>
              </a:p>
              <a:p>
                <a:pPr algn="ctr" eaLnBrk="0" hangingPunct="0"/>
                <a:endParaRPr lang="en-US" altLang="zh-CN">
                  <a:latin typeface="Arial" pitchFamily="34" charset="0"/>
                </a:endParaRPr>
              </a:p>
            </p:txBody>
          </p:sp>
          <p:sp>
            <p:nvSpPr>
              <p:cNvPr id="53394" name="Rectangle 146"/>
              <p:cNvSpPr>
                <a:spLocks noChangeArrowheads="1"/>
              </p:cNvSpPr>
              <p:nvPr/>
            </p:nvSpPr>
            <p:spPr bwMode="auto">
              <a:xfrm>
                <a:off x="3504" y="2155"/>
                <a:ext cx="356" cy="34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53341" name="Group 149"/>
            <p:cNvGrpSpPr>
              <a:grpSpLocks/>
            </p:cNvGrpSpPr>
            <p:nvPr/>
          </p:nvGrpSpPr>
          <p:grpSpPr bwMode="auto">
            <a:xfrm>
              <a:off x="367" y="2501"/>
              <a:ext cx="1357" cy="692"/>
              <a:chOff x="367" y="2501"/>
              <a:chExt cx="1357" cy="692"/>
            </a:xfrm>
          </p:grpSpPr>
          <p:sp>
            <p:nvSpPr>
              <p:cNvPr id="53294" name="Rectangle 46"/>
              <p:cNvSpPr>
                <a:spLocks noChangeArrowheads="1"/>
              </p:cNvSpPr>
              <p:nvPr/>
            </p:nvSpPr>
            <p:spPr bwMode="auto">
              <a:xfrm>
                <a:off x="410" y="2501"/>
                <a:ext cx="1271" cy="6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eaLnBrk="0" hangingPunct="0"/>
                <a:r>
                  <a:rPr lang="zh-CN" altLang="en-US" sz="1200">
                    <a:solidFill>
                      <a:schemeClr val="bg1"/>
                    </a:solidFill>
                    <a:latin typeface="Arial" pitchFamily="34" charset="0"/>
                  </a:rPr>
                  <a:t>摩擦音</a:t>
                </a:r>
                <a:r>
                  <a:rPr lang="en-US" altLang="zh-CN" sz="1200">
                    <a:solidFill>
                      <a:schemeClr val="bg1"/>
                    </a:solidFill>
                    <a:latin typeface="Arial" pitchFamily="34" charset="0"/>
                  </a:rPr>
                  <a:t>Fricative Consonants</a:t>
                </a:r>
              </a:p>
              <a:p>
                <a:pPr eaLnBrk="0" hangingPunct="0"/>
                <a:endParaRPr lang="en-US" altLang="zh-CN">
                  <a:latin typeface="Arial" pitchFamily="34" charset="0"/>
                </a:endParaRPr>
              </a:p>
            </p:txBody>
          </p:sp>
          <p:sp>
            <p:nvSpPr>
              <p:cNvPr id="53396" name="Rectangle 148"/>
              <p:cNvSpPr>
                <a:spLocks noChangeArrowheads="1"/>
              </p:cNvSpPr>
              <p:nvPr/>
            </p:nvSpPr>
            <p:spPr bwMode="auto">
              <a:xfrm>
                <a:off x="367" y="2501"/>
                <a:ext cx="1357" cy="692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53343" name="Group 151"/>
            <p:cNvGrpSpPr>
              <a:grpSpLocks/>
            </p:cNvGrpSpPr>
            <p:nvPr/>
          </p:nvGrpSpPr>
          <p:grpSpPr bwMode="auto">
            <a:xfrm>
              <a:off x="1724" y="2501"/>
              <a:ext cx="356" cy="346"/>
              <a:chOff x="1724" y="2501"/>
              <a:chExt cx="356" cy="346"/>
            </a:xfrm>
          </p:grpSpPr>
          <p:sp>
            <p:nvSpPr>
              <p:cNvPr id="53295" name="Rectangle 47"/>
              <p:cNvSpPr>
                <a:spLocks noChangeArrowheads="1"/>
              </p:cNvSpPr>
              <p:nvPr/>
            </p:nvSpPr>
            <p:spPr bwMode="auto">
              <a:xfrm>
                <a:off x="1767" y="2501"/>
                <a:ext cx="270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hangingPunct="0"/>
                <a:r>
                  <a:rPr lang="en-US" altLang="zh-CN" sz="1200" b="1">
                    <a:solidFill>
                      <a:srgbClr val="0000FF"/>
                    </a:solidFill>
                    <a:latin typeface="Arial" pitchFamily="34" charset="0"/>
                  </a:rPr>
                  <a:t>f</a:t>
                </a:r>
                <a:endParaRPr lang="en-US" altLang="zh-CN" sz="900">
                  <a:latin typeface="Arial" pitchFamily="34" charset="0"/>
                  <a:ea typeface="song"/>
                  <a:cs typeface="song"/>
                </a:endParaRPr>
              </a:p>
              <a:p>
                <a:pPr algn="ctr" eaLnBrk="0" hangingPunct="0"/>
                <a:endParaRPr lang="en-US" altLang="zh-CN">
                  <a:latin typeface="Arial" pitchFamily="34" charset="0"/>
                </a:endParaRPr>
              </a:p>
            </p:txBody>
          </p:sp>
          <p:sp>
            <p:nvSpPr>
              <p:cNvPr id="53398" name="Rectangle 150"/>
              <p:cNvSpPr>
                <a:spLocks noChangeArrowheads="1"/>
              </p:cNvSpPr>
              <p:nvPr/>
            </p:nvSpPr>
            <p:spPr bwMode="auto">
              <a:xfrm>
                <a:off x="1724" y="2501"/>
                <a:ext cx="356" cy="34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53345" name="Group 153"/>
            <p:cNvGrpSpPr>
              <a:grpSpLocks/>
            </p:cNvGrpSpPr>
            <p:nvPr/>
          </p:nvGrpSpPr>
          <p:grpSpPr bwMode="auto">
            <a:xfrm>
              <a:off x="2080" y="2501"/>
              <a:ext cx="356" cy="346"/>
              <a:chOff x="2080" y="2501"/>
              <a:chExt cx="356" cy="346"/>
            </a:xfrm>
          </p:grpSpPr>
          <p:sp>
            <p:nvSpPr>
              <p:cNvPr id="53296" name="Rectangle 48"/>
              <p:cNvSpPr>
                <a:spLocks noChangeArrowheads="1"/>
              </p:cNvSpPr>
              <p:nvPr/>
            </p:nvSpPr>
            <p:spPr bwMode="auto">
              <a:xfrm>
                <a:off x="2123" y="2501"/>
                <a:ext cx="270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hangingPunct="0"/>
                <a:r>
                  <a:rPr lang="en-US" altLang="zh-CN" sz="1200" b="1">
                    <a:solidFill>
                      <a:srgbClr val="0000FF"/>
                    </a:solidFill>
                    <a:latin typeface="Arial" pitchFamily="34" charset="0"/>
                    <a:ea typeface="MS Mincho" pitchFamily="49" charset="-128"/>
                  </a:rPr>
                  <a:t>ʃ</a:t>
                </a:r>
                <a:endParaRPr lang="en-US" altLang="zh-CN" sz="900">
                  <a:latin typeface="Arial" pitchFamily="34" charset="0"/>
                  <a:ea typeface="song"/>
                  <a:cs typeface="song"/>
                </a:endParaRPr>
              </a:p>
              <a:p>
                <a:pPr algn="ctr" eaLnBrk="0" hangingPunct="0"/>
                <a:endParaRPr lang="en-US" altLang="zh-CN">
                  <a:latin typeface="Arial" pitchFamily="34" charset="0"/>
                </a:endParaRPr>
              </a:p>
            </p:txBody>
          </p:sp>
          <p:sp>
            <p:nvSpPr>
              <p:cNvPr id="53400" name="Rectangle 152"/>
              <p:cNvSpPr>
                <a:spLocks noChangeArrowheads="1"/>
              </p:cNvSpPr>
              <p:nvPr/>
            </p:nvSpPr>
            <p:spPr bwMode="auto">
              <a:xfrm>
                <a:off x="2080" y="2501"/>
                <a:ext cx="356" cy="34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53347" name="Group 155"/>
            <p:cNvGrpSpPr>
              <a:grpSpLocks/>
            </p:cNvGrpSpPr>
            <p:nvPr/>
          </p:nvGrpSpPr>
          <p:grpSpPr bwMode="auto">
            <a:xfrm>
              <a:off x="2436" y="2501"/>
              <a:ext cx="356" cy="346"/>
              <a:chOff x="2436" y="2501"/>
              <a:chExt cx="356" cy="346"/>
            </a:xfrm>
          </p:grpSpPr>
          <p:sp>
            <p:nvSpPr>
              <p:cNvPr id="53297" name="Rectangle 49"/>
              <p:cNvSpPr>
                <a:spLocks noChangeArrowheads="1"/>
              </p:cNvSpPr>
              <p:nvPr/>
            </p:nvSpPr>
            <p:spPr bwMode="auto">
              <a:xfrm>
                <a:off x="2479" y="2501"/>
                <a:ext cx="270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hangingPunct="0"/>
                <a:r>
                  <a:rPr lang="en-US" altLang="zh-CN" sz="1200" b="1">
                    <a:solidFill>
                      <a:srgbClr val="0000FF"/>
                    </a:solidFill>
                    <a:latin typeface="Arial" pitchFamily="34" charset="0"/>
                  </a:rPr>
                  <a:t>s</a:t>
                </a:r>
                <a:endParaRPr lang="en-US" altLang="zh-CN" sz="900">
                  <a:latin typeface="Arial" pitchFamily="34" charset="0"/>
                  <a:ea typeface="song"/>
                  <a:cs typeface="song"/>
                </a:endParaRPr>
              </a:p>
              <a:p>
                <a:pPr algn="ctr" eaLnBrk="0" hangingPunct="0"/>
                <a:endParaRPr lang="en-US" altLang="zh-CN">
                  <a:latin typeface="Arial" pitchFamily="34" charset="0"/>
                </a:endParaRPr>
              </a:p>
            </p:txBody>
          </p:sp>
          <p:sp>
            <p:nvSpPr>
              <p:cNvPr id="53402" name="Rectangle 154"/>
              <p:cNvSpPr>
                <a:spLocks noChangeArrowheads="1"/>
              </p:cNvSpPr>
              <p:nvPr/>
            </p:nvSpPr>
            <p:spPr bwMode="auto">
              <a:xfrm>
                <a:off x="2436" y="2501"/>
                <a:ext cx="356" cy="34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53349" name="Group 157"/>
            <p:cNvGrpSpPr>
              <a:grpSpLocks/>
            </p:cNvGrpSpPr>
            <p:nvPr/>
          </p:nvGrpSpPr>
          <p:grpSpPr bwMode="auto">
            <a:xfrm>
              <a:off x="2792" y="2501"/>
              <a:ext cx="356" cy="346"/>
              <a:chOff x="2792" y="2501"/>
              <a:chExt cx="356" cy="346"/>
            </a:xfrm>
          </p:grpSpPr>
          <p:sp>
            <p:nvSpPr>
              <p:cNvPr id="53298" name="Rectangle 50"/>
              <p:cNvSpPr>
                <a:spLocks noChangeArrowheads="1"/>
              </p:cNvSpPr>
              <p:nvPr/>
            </p:nvSpPr>
            <p:spPr bwMode="auto">
              <a:xfrm>
                <a:off x="2835" y="2501"/>
                <a:ext cx="270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hangingPunct="0"/>
                <a:r>
                  <a:rPr lang="en-US" altLang="zh-CN" sz="1200" b="1">
                    <a:solidFill>
                      <a:srgbClr val="0000FF"/>
                    </a:solidFill>
                    <a:latin typeface="Arial" pitchFamily="34" charset="0"/>
                  </a:rPr>
                  <a:t>θ</a:t>
                </a:r>
                <a:endParaRPr lang="en-US" altLang="zh-CN" sz="900">
                  <a:latin typeface="Arial" pitchFamily="34" charset="0"/>
                  <a:ea typeface="song"/>
                  <a:cs typeface="song"/>
                </a:endParaRPr>
              </a:p>
              <a:p>
                <a:pPr algn="ctr" eaLnBrk="0" hangingPunct="0"/>
                <a:endParaRPr lang="en-US" altLang="zh-CN">
                  <a:latin typeface="Arial" pitchFamily="34" charset="0"/>
                </a:endParaRPr>
              </a:p>
            </p:txBody>
          </p:sp>
          <p:sp>
            <p:nvSpPr>
              <p:cNvPr id="53404" name="Rectangle 156"/>
              <p:cNvSpPr>
                <a:spLocks noChangeArrowheads="1"/>
              </p:cNvSpPr>
              <p:nvPr/>
            </p:nvSpPr>
            <p:spPr bwMode="auto">
              <a:xfrm>
                <a:off x="2792" y="2501"/>
                <a:ext cx="356" cy="34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53351" name="Group 159"/>
            <p:cNvGrpSpPr>
              <a:grpSpLocks/>
            </p:cNvGrpSpPr>
            <p:nvPr/>
          </p:nvGrpSpPr>
          <p:grpSpPr bwMode="auto">
            <a:xfrm>
              <a:off x="3148" y="2501"/>
              <a:ext cx="356" cy="346"/>
              <a:chOff x="3148" y="2501"/>
              <a:chExt cx="356" cy="346"/>
            </a:xfrm>
          </p:grpSpPr>
          <p:sp>
            <p:nvSpPr>
              <p:cNvPr id="53299" name="Rectangle 51"/>
              <p:cNvSpPr>
                <a:spLocks noChangeArrowheads="1"/>
              </p:cNvSpPr>
              <p:nvPr/>
            </p:nvSpPr>
            <p:spPr bwMode="auto">
              <a:xfrm>
                <a:off x="3191" y="2501"/>
                <a:ext cx="270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hangingPunct="0"/>
                <a:r>
                  <a:rPr lang="en-US" altLang="zh-CN" sz="1200" b="1">
                    <a:solidFill>
                      <a:srgbClr val="0000FF"/>
                    </a:solidFill>
                    <a:latin typeface="Arial" pitchFamily="34" charset="0"/>
                  </a:rPr>
                  <a:t>h</a:t>
                </a:r>
                <a:endParaRPr lang="en-US" altLang="zh-CN" sz="900">
                  <a:latin typeface="Arial" pitchFamily="34" charset="0"/>
                  <a:ea typeface="song"/>
                  <a:cs typeface="song"/>
                </a:endParaRPr>
              </a:p>
              <a:p>
                <a:pPr algn="ctr" eaLnBrk="0" hangingPunct="0"/>
                <a:endParaRPr lang="en-US" altLang="zh-CN">
                  <a:latin typeface="Arial" pitchFamily="34" charset="0"/>
                </a:endParaRPr>
              </a:p>
            </p:txBody>
          </p:sp>
          <p:sp>
            <p:nvSpPr>
              <p:cNvPr id="53406" name="Rectangle 158"/>
              <p:cNvSpPr>
                <a:spLocks noChangeArrowheads="1"/>
              </p:cNvSpPr>
              <p:nvPr/>
            </p:nvSpPr>
            <p:spPr bwMode="auto">
              <a:xfrm>
                <a:off x="3148" y="2501"/>
                <a:ext cx="356" cy="34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53353" name="Group 161"/>
            <p:cNvGrpSpPr>
              <a:grpSpLocks/>
            </p:cNvGrpSpPr>
            <p:nvPr/>
          </p:nvGrpSpPr>
          <p:grpSpPr bwMode="auto">
            <a:xfrm>
              <a:off x="1724" y="2847"/>
              <a:ext cx="356" cy="346"/>
              <a:chOff x="1724" y="2847"/>
              <a:chExt cx="356" cy="346"/>
            </a:xfrm>
          </p:grpSpPr>
          <p:sp>
            <p:nvSpPr>
              <p:cNvPr id="53301" name="Rectangle 53"/>
              <p:cNvSpPr>
                <a:spLocks noChangeArrowheads="1"/>
              </p:cNvSpPr>
              <p:nvPr/>
            </p:nvSpPr>
            <p:spPr bwMode="auto">
              <a:xfrm>
                <a:off x="1767" y="2847"/>
                <a:ext cx="270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hangingPunct="0"/>
                <a:r>
                  <a:rPr lang="en-US" altLang="zh-CN" sz="1200" b="1">
                    <a:solidFill>
                      <a:srgbClr val="0000FF"/>
                    </a:solidFill>
                    <a:latin typeface="Arial" pitchFamily="34" charset="0"/>
                  </a:rPr>
                  <a:t>v</a:t>
                </a:r>
                <a:endParaRPr lang="en-US" altLang="zh-CN" sz="900">
                  <a:latin typeface="Arial" pitchFamily="34" charset="0"/>
                  <a:ea typeface="song"/>
                  <a:cs typeface="song"/>
                </a:endParaRPr>
              </a:p>
              <a:p>
                <a:pPr algn="ctr" eaLnBrk="0" hangingPunct="0"/>
                <a:endParaRPr lang="en-US" altLang="zh-CN">
                  <a:latin typeface="Arial" pitchFamily="34" charset="0"/>
                </a:endParaRPr>
              </a:p>
            </p:txBody>
          </p:sp>
          <p:sp>
            <p:nvSpPr>
              <p:cNvPr id="53408" name="Rectangle 160"/>
              <p:cNvSpPr>
                <a:spLocks noChangeArrowheads="1"/>
              </p:cNvSpPr>
              <p:nvPr/>
            </p:nvSpPr>
            <p:spPr bwMode="auto">
              <a:xfrm>
                <a:off x="1724" y="2847"/>
                <a:ext cx="356" cy="34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53355" name="Group 163"/>
            <p:cNvGrpSpPr>
              <a:grpSpLocks/>
            </p:cNvGrpSpPr>
            <p:nvPr/>
          </p:nvGrpSpPr>
          <p:grpSpPr bwMode="auto">
            <a:xfrm>
              <a:off x="2080" y="2847"/>
              <a:ext cx="356" cy="346"/>
              <a:chOff x="2080" y="2847"/>
              <a:chExt cx="356" cy="346"/>
            </a:xfrm>
          </p:grpSpPr>
          <p:sp>
            <p:nvSpPr>
              <p:cNvPr id="53302" name="Rectangle 54"/>
              <p:cNvSpPr>
                <a:spLocks noChangeArrowheads="1"/>
              </p:cNvSpPr>
              <p:nvPr/>
            </p:nvSpPr>
            <p:spPr bwMode="auto">
              <a:xfrm>
                <a:off x="2123" y="2847"/>
                <a:ext cx="270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hangingPunct="0"/>
                <a:r>
                  <a:rPr lang="en-US" altLang="zh-CN" sz="1200" b="1">
                    <a:solidFill>
                      <a:srgbClr val="0000FF"/>
                    </a:solidFill>
                    <a:latin typeface="Arial" pitchFamily="34" charset="0"/>
                    <a:ea typeface="MS Mincho" pitchFamily="49" charset="-128"/>
                  </a:rPr>
                  <a:t>ʒ</a:t>
                </a:r>
                <a:endParaRPr lang="en-US" altLang="zh-CN" sz="900">
                  <a:latin typeface="Arial" pitchFamily="34" charset="0"/>
                  <a:ea typeface="song"/>
                  <a:cs typeface="song"/>
                </a:endParaRPr>
              </a:p>
              <a:p>
                <a:pPr algn="ctr" eaLnBrk="0" hangingPunct="0"/>
                <a:endParaRPr lang="en-US" altLang="zh-CN">
                  <a:latin typeface="Arial" pitchFamily="34" charset="0"/>
                </a:endParaRPr>
              </a:p>
            </p:txBody>
          </p:sp>
          <p:sp>
            <p:nvSpPr>
              <p:cNvPr id="53410" name="Rectangle 162"/>
              <p:cNvSpPr>
                <a:spLocks noChangeArrowheads="1"/>
              </p:cNvSpPr>
              <p:nvPr/>
            </p:nvSpPr>
            <p:spPr bwMode="auto">
              <a:xfrm>
                <a:off x="2080" y="2847"/>
                <a:ext cx="356" cy="34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53357" name="Group 165"/>
            <p:cNvGrpSpPr>
              <a:grpSpLocks/>
            </p:cNvGrpSpPr>
            <p:nvPr/>
          </p:nvGrpSpPr>
          <p:grpSpPr bwMode="auto">
            <a:xfrm>
              <a:off x="2436" y="2847"/>
              <a:ext cx="356" cy="346"/>
              <a:chOff x="2436" y="2847"/>
              <a:chExt cx="356" cy="346"/>
            </a:xfrm>
          </p:grpSpPr>
          <p:sp>
            <p:nvSpPr>
              <p:cNvPr id="53303" name="Rectangle 55"/>
              <p:cNvSpPr>
                <a:spLocks noChangeArrowheads="1"/>
              </p:cNvSpPr>
              <p:nvPr/>
            </p:nvSpPr>
            <p:spPr bwMode="auto">
              <a:xfrm>
                <a:off x="2479" y="2847"/>
                <a:ext cx="270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hangingPunct="0"/>
                <a:r>
                  <a:rPr lang="en-US" altLang="zh-CN" sz="1200" b="1">
                    <a:solidFill>
                      <a:srgbClr val="0000FF"/>
                    </a:solidFill>
                    <a:latin typeface="Arial" pitchFamily="34" charset="0"/>
                  </a:rPr>
                  <a:t>z</a:t>
                </a:r>
                <a:endParaRPr lang="en-US" altLang="zh-CN" sz="900">
                  <a:latin typeface="Arial" pitchFamily="34" charset="0"/>
                  <a:ea typeface="song"/>
                  <a:cs typeface="song"/>
                </a:endParaRPr>
              </a:p>
              <a:p>
                <a:pPr algn="ctr" eaLnBrk="0" hangingPunct="0"/>
                <a:endParaRPr lang="en-US" altLang="zh-CN">
                  <a:latin typeface="Arial" pitchFamily="34" charset="0"/>
                </a:endParaRPr>
              </a:p>
            </p:txBody>
          </p:sp>
          <p:sp>
            <p:nvSpPr>
              <p:cNvPr id="53412" name="Rectangle 164"/>
              <p:cNvSpPr>
                <a:spLocks noChangeArrowheads="1"/>
              </p:cNvSpPr>
              <p:nvPr/>
            </p:nvSpPr>
            <p:spPr bwMode="auto">
              <a:xfrm>
                <a:off x="2436" y="2847"/>
                <a:ext cx="356" cy="34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53359" name="Group 167"/>
            <p:cNvGrpSpPr>
              <a:grpSpLocks/>
            </p:cNvGrpSpPr>
            <p:nvPr/>
          </p:nvGrpSpPr>
          <p:grpSpPr bwMode="auto">
            <a:xfrm>
              <a:off x="2792" y="2847"/>
              <a:ext cx="356" cy="346"/>
              <a:chOff x="2792" y="2847"/>
              <a:chExt cx="356" cy="346"/>
            </a:xfrm>
          </p:grpSpPr>
          <p:sp>
            <p:nvSpPr>
              <p:cNvPr id="53304" name="Rectangle 56"/>
              <p:cNvSpPr>
                <a:spLocks noChangeArrowheads="1"/>
              </p:cNvSpPr>
              <p:nvPr/>
            </p:nvSpPr>
            <p:spPr bwMode="auto">
              <a:xfrm>
                <a:off x="2835" y="2847"/>
                <a:ext cx="270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hangingPunct="0"/>
                <a:r>
                  <a:rPr lang="en-US" altLang="zh-CN" sz="1200" b="1">
                    <a:solidFill>
                      <a:srgbClr val="0000FF"/>
                    </a:solidFill>
                    <a:latin typeface="Arial" pitchFamily="34" charset="0"/>
                  </a:rPr>
                  <a:t>ð</a:t>
                </a:r>
                <a:endParaRPr lang="en-US" altLang="zh-CN" sz="900">
                  <a:latin typeface="Arial" pitchFamily="34" charset="0"/>
                  <a:ea typeface="song"/>
                  <a:cs typeface="song"/>
                </a:endParaRPr>
              </a:p>
              <a:p>
                <a:pPr algn="ctr" eaLnBrk="0" hangingPunct="0"/>
                <a:endParaRPr lang="en-US" altLang="zh-CN">
                  <a:latin typeface="Arial" pitchFamily="34" charset="0"/>
                </a:endParaRPr>
              </a:p>
            </p:txBody>
          </p:sp>
          <p:sp>
            <p:nvSpPr>
              <p:cNvPr id="53414" name="Rectangle 166"/>
              <p:cNvSpPr>
                <a:spLocks noChangeArrowheads="1"/>
              </p:cNvSpPr>
              <p:nvPr/>
            </p:nvSpPr>
            <p:spPr bwMode="auto">
              <a:xfrm>
                <a:off x="2792" y="2847"/>
                <a:ext cx="356" cy="34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53361" name="Group 169"/>
            <p:cNvGrpSpPr>
              <a:grpSpLocks/>
            </p:cNvGrpSpPr>
            <p:nvPr/>
          </p:nvGrpSpPr>
          <p:grpSpPr bwMode="auto">
            <a:xfrm>
              <a:off x="3148" y="2847"/>
              <a:ext cx="356" cy="346"/>
              <a:chOff x="3148" y="2847"/>
              <a:chExt cx="356" cy="346"/>
            </a:xfrm>
          </p:grpSpPr>
          <p:sp>
            <p:nvSpPr>
              <p:cNvPr id="53305" name="Rectangle 57"/>
              <p:cNvSpPr>
                <a:spLocks noChangeArrowheads="1"/>
              </p:cNvSpPr>
              <p:nvPr/>
            </p:nvSpPr>
            <p:spPr bwMode="auto">
              <a:xfrm>
                <a:off x="3191" y="2847"/>
                <a:ext cx="270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hangingPunct="0"/>
                <a:r>
                  <a:rPr lang="en-US" altLang="zh-CN" sz="1200" b="1">
                    <a:solidFill>
                      <a:srgbClr val="0000FF"/>
                    </a:solidFill>
                    <a:latin typeface="Arial" pitchFamily="34" charset="0"/>
                  </a:rPr>
                  <a:t>r</a:t>
                </a:r>
                <a:endParaRPr lang="en-US" altLang="zh-CN" sz="900">
                  <a:latin typeface="Arial" pitchFamily="34" charset="0"/>
                  <a:ea typeface="song"/>
                  <a:cs typeface="song"/>
                </a:endParaRPr>
              </a:p>
              <a:p>
                <a:pPr algn="ctr" eaLnBrk="0" hangingPunct="0"/>
                <a:endParaRPr lang="en-US" altLang="zh-CN">
                  <a:latin typeface="Arial" pitchFamily="34" charset="0"/>
                </a:endParaRPr>
              </a:p>
            </p:txBody>
          </p:sp>
          <p:sp>
            <p:nvSpPr>
              <p:cNvPr id="53416" name="Rectangle 168"/>
              <p:cNvSpPr>
                <a:spLocks noChangeArrowheads="1"/>
              </p:cNvSpPr>
              <p:nvPr/>
            </p:nvSpPr>
            <p:spPr bwMode="auto">
              <a:xfrm>
                <a:off x="3148" y="2847"/>
                <a:ext cx="356" cy="34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53363" name="Group 171"/>
            <p:cNvGrpSpPr>
              <a:grpSpLocks/>
            </p:cNvGrpSpPr>
            <p:nvPr/>
          </p:nvGrpSpPr>
          <p:grpSpPr bwMode="auto">
            <a:xfrm>
              <a:off x="3504" y="2847"/>
              <a:ext cx="356" cy="346"/>
              <a:chOff x="3504" y="2847"/>
              <a:chExt cx="356" cy="346"/>
            </a:xfrm>
          </p:grpSpPr>
          <p:sp>
            <p:nvSpPr>
              <p:cNvPr id="53306" name="Rectangle 58"/>
              <p:cNvSpPr>
                <a:spLocks noChangeArrowheads="1" noTextEdit="1"/>
              </p:cNvSpPr>
              <p:nvPr/>
            </p:nvSpPr>
            <p:spPr bwMode="auto">
              <a:xfrm>
                <a:off x="3504" y="2847"/>
                <a:ext cx="356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53418" name="Rectangle 170"/>
              <p:cNvSpPr>
                <a:spLocks noChangeArrowheads="1"/>
              </p:cNvSpPr>
              <p:nvPr/>
            </p:nvSpPr>
            <p:spPr bwMode="auto">
              <a:xfrm>
                <a:off x="3504" y="2847"/>
                <a:ext cx="356" cy="34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53365" name="Group 173"/>
            <p:cNvGrpSpPr>
              <a:grpSpLocks/>
            </p:cNvGrpSpPr>
            <p:nvPr/>
          </p:nvGrpSpPr>
          <p:grpSpPr bwMode="auto">
            <a:xfrm>
              <a:off x="367" y="3193"/>
              <a:ext cx="1357" cy="461"/>
              <a:chOff x="367" y="3193"/>
              <a:chExt cx="1357" cy="461"/>
            </a:xfrm>
          </p:grpSpPr>
          <p:sp>
            <p:nvSpPr>
              <p:cNvPr id="53307" name="Rectangle 59"/>
              <p:cNvSpPr>
                <a:spLocks noChangeArrowheads="1"/>
              </p:cNvSpPr>
              <p:nvPr/>
            </p:nvSpPr>
            <p:spPr bwMode="auto">
              <a:xfrm>
                <a:off x="410" y="3193"/>
                <a:ext cx="1271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eaLnBrk="0" hangingPunct="0"/>
                <a:r>
                  <a:rPr lang="zh-CN" altLang="en-US" sz="1200">
                    <a:solidFill>
                      <a:schemeClr val="bg1"/>
                    </a:solidFill>
                    <a:latin typeface="Arial" pitchFamily="34" charset="0"/>
                  </a:rPr>
                  <a:t>破擦音</a:t>
                </a:r>
                <a:r>
                  <a:rPr lang="en-US" altLang="zh-CN" sz="1200">
                    <a:solidFill>
                      <a:schemeClr val="bg1"/>
                    </a:solidFill>
                    <a:latin typeface="Arial" pitchFamily="34" charset="0"/>
                  </a:rPr>
                  <a:t>Affricate Consonants</a:t>
                </a:r>
              </a:p>
              <a:p>
                <a:pPr eaLnBrk="0" hangingPunct="0"/>
                <a:endParaRPr lang="en-US" altLang="zh-CN">
                  <a:latin typeface="Arial" pitchFamily="34" charset="0"/>
                </a:endParaRPr>
              </a:p>
            </p:txBody>
          </p:sp>
          <p:sp>
            <p:nvSpPr>
              <p:cNvPr id="53420" name="Rectangle 172"/>
              <p:cNvSpPr>
                <a:spLocks noChangeArrowheads="1"/>
              </p:cNvSpPr>
              <p:nvPr/>
            </p:nvSpPr>
            <p:spPr bwMode="auto">
              <a:xfrm>
                <a:off x="367" y="3193"/>
                <a:ext cx="1357" cy="46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53367" name="Group 175"/>
            <p:cNvGrpSpPr>
              <a:grpSpLocks/>
            </p:cNvGrpSpPr>
            <p:nvPr/>
          </p:nvGrpSpPr>
          <p:grpSpPr bwMode="auto">
            <a:xfrm>
              <a:off x="1724" y="3193"/>
              <a:ext cx="356" cy="461"/>
              <a:chOff x="1724" y="3193"/>
              <a:chExt cx="356" cy="461"/>
            </a:xfrm>
          </p:grpSpPr>
          <p:sp>
            <p:nvSpPr>
              <p:cNvPr id="53308" name="Rectangle 60"/>
              <p:cNvSpPr>
                <a:spLocks noChangeArrowheads="1"/>
              </p:cNvSpPr>
              <p:nvPr/>
            </p:nvSpPr>
            <p:spPr bwMode="auto">
              <a:xfrm>
                <a:off x="1767" y="3193"/>
                <a:ext cx="270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hangingPunct="0"/>
                <a:r>
                  <a:rPr lang="en-US" altLang="zh-CN" sz="1200" b="1">
                    <a:solidFill>
                      <a:srgbClr val="0000FF"/>
                    </a:solidFill>
                    <a:latin typeface="Arial" pitchFamily="34" charset="0"/>
                  </a:rPr>
                  <a:t>(tr)</a:t>
                </a:r>
                <a:endParaRPr lang="en-US" altLang="zh-CN" sz="900">
                  <a:latin typeface="Arial" pitchFamily="34" charset="0"/>
                  <a:ea typeface="song"/>
                  <a:cs typeface="song"/>
                </a:endParaRPr>
              </a:p>
              <a:p>
                <a:pPr algn="ctr" eaLnBrk="0" hangingPunct="0"/>
                <a:endParaRPr lang="en-US" altLang="zh-CN">
                  <a:latin typeface="Arial" pitchFamily="34" charset="0"/>
                </a:endParaRPr>
              </a:p>
            </p:txBody>
          </p:sp>
          <p:sp>
            <p:nvSpPr>
              <p:cNvPr id="53422" name="Rectangle 174"/>
              <p:cNvSpPr>
                <a:spLocks noChangeArrowheads="1"/>
              </p:cNvSpPr>
              <p:nvPr/>
            </p:nvSpPr>
            <p:spPr bwMode="auto">
              <a:xfrm>
                <a:off x="1724" y="3193"/>
                <a:ext cx="356" cy="46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53369" name="Group 177"/>
            <p:cNvGrpSpPr>
              <a:grpSpLocks/>
            </p:cNvGrpSpPr>
            <p:nvPr/>
          </p:nvGrpSpPr>
          <p:grpSpPr bwMode="auto">
            <a:xfrm>
              <a:off x="2080" y="3193"/>
              <a:ext cx="356" cy="461"/>
              <a:chOff x="2080" y="3193"/>
              <a:chExt cx="356" cy="461"/>
            </a:xfrm>
          </p:grpSpPr>
          <p:sp>
            <p:nvSpPr>
              <p:cNvPr id="53309" name="Rectangle 61"/>
              <p:cNvSpPr>
                <a:spLocks noChangeArrowheads="1"/>
              </p:cNvSpPr>
              <p:nvPr/>
            </p:nvSpPr>
            <p:spPr bwMode="auto">
              <a:xfrm>
                <a:off x="2123" y="3193"/>
                <a:ext cx="270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hangingPunct="0"/>
                <a:r>
                  <a:rPr lang="en-US" altLang="zh-CN" sz="1200" b="1">
                    <a:solidFill>
                      <a:srgbClr val="0000FF"/>
                    </a:solidFill>
                    <a:latin typeface="Arial" pitchFamily="34" charset="0"/>
                  </a:rPr>
                  <a:t>(dr)</a:t>
                </a:r>
                <a:endParaRPr lang="en-US" altLang="zh-CN" sz="900">
                  <a:latin typeface="Arial" pitchFamily="34" charset="0"/>
                  <a:ea typeface="song"/>
                  <a:cs typeface="song"/>
                </a:endParaRPr>
              </a:p>
              <a:p>
                <a:pPr algn="ctr" eaLnBrk="0" hangingPunct="0"/>
                <a:endParaRPr lang="en-US" altLang="zh-CN">
                  <a:latin typeface="Arial" pitchFamily="34" charset="0"/>
                </a:endParaRPr>
              </a:p>
            </p:txBody>
          </p:sp>
          <p:sp>
            <p:nvSpPr>
              <p:cNvPr id="53424" name="Rectangle 176"/>
              <p:cNvSpPr>
                <a:spLocks noChangeArrowheads="1"/>
              </p:cNvSpPr>
              <p:nvPr/>
            </p:nvSpPr>
            <p:spPr bwMode="auto">
              <a:xfrm>
                <a:off x="2080" y="3193"/>
                <a:ext cx="356" cy="46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53371" name="Group 179"/>
            <p:cNvGrpSpPr>
              <a:grpSpLocks/>
            </p:cNvGrpSpPr>
            <p:nvPr/>
          </p:nvGrpSpPr>
          <p:grpSpPr bwMode="auto">
            <a:xfrm>
              <a:off x="2436" y="3193"/>
              <a:ext cx="356" cy="461"/>
              <a:chOff x="2436" y="3193"/>
              <a:chExt cx="356" cy="461"/>
            </a:xfrm>
          </p:grpSpPr>
          <p:sp>
            <p:nvSpPr>
              <p:cNvPr id="53310" name="Rectangle 62"/>
              <p:cNvSpPr>
                <a:spLocks noChangeArrowheads="1"/>
              </p:cNvSpPr>
              <p:nvPr/>
            </p:nvSpPr>
            <p:spPr bwMode="auto">
              <a:xfrm>
                <a:off x="2479" y="3193"/>
                <a:ext cx="270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hangingPunct="0"/>
                <a:r>
                  <a:rPr lang="en-US" altLang="zh-CN" sz="1200" b="1">
                    <a:solidFill>
                      <a:srgbClr val="0000FF"/>
                    </a:solidFill>
                    <a:latin typeface="Arial" pitchFamily="34" charset="0"/>
                  </a:rPr>
                  <a:t>(ts)</a:t>
                </a:r>
                <a:endParaRPr lang="en-US" altLang="zh-CN" sz="900">
                  <a:latin typeface="Arial" pitchFamily="34" charset="0"/>
                  <a:ea typeface="song"/>
                  <a:cs typeface="song"/>
                </a:endParaRPr>
              </a:p>
              <a:p>
                <a:pPr algn="ctr" eaLnBrk="0" hangingPunct="0"/>
                <a:endParaRPr lang="en-US" altLang="zh-CN">
                  <a:latin typeface="Arial" pitchFamily="34" charset="0"/>
                </a:endParaRPr>
              </a:p>
            </p:txBody>
          </p:sp>
          <p:sp>
            <p:nvSpPr>
              <p:cNvPr id="53426" name="Rectangle 178"/>
              <p:cNvSpPr>
                <a:spLocks noChangeArrowheads="1"/>
              </p:cNvSpPr>
              <p:nvPr/>
            </p:nvSpPr>
            <p:spPr bwMode="auto">
              <a:xfrm>
                <a:off x="2436" y="3193"/>
                <a:ext cx="356" cy="46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53373" name="Group 181"/>
            <p:cNvGrpSpPr>
              <a:grpSpLocks/>
            </p:cNvGrpSpPr>
            <p:nvPr/>
          </p:nvGrpSpPr>
          <p:grpSpPr bwMode="auto">
            <a:xfrm>
              <a:off x="2792" y="3193"/>
              <a:ext cx="356" cy="461"/>
              <a:chOff x="2792" y="3193"/>
              <a:chExt cx="356" cy="461"/>
            </a:xfrm>
          </p:grpSpPr>
          <p:sp>
            <p:nvSpPr>
              <p:cNvPr id="53311" name="Rectangle 63"/>
              <p:cNvSpPr>
                <a:spLocks noChangeArrowheads="1"/>
              </p:cNvSpPr>
              <p:nvPr/>
            </p:nvSpPr>
            <p:spPr bwMode="auto">
              <a:xfrm>
                <a:off x="2835" y="3193"/>
                <a:ext cx="270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hangingPunct="0"/>
                <a:r>
                  <a:rPr lang="en-US" altLang="zh-CN" sz="1600" b="1">
                    <a:solidFill>
                      <a:srgbClr val="0000FF"/>
                    </a:solidFill>
                    <a:latin typeface="Arial" pitchFamily="34" charset="0"/>
                  </a:rPr>
                  <a:t>(</a:t>
                </a:r>
                <a:r>
                  <a:rPr lang="en-US" altLang="zh-CN" sz="1600" b="1">
                    <a:solidFill>
                      <a:srgbClr val="0000FF"/>
                    </a:solidFill>
                    <a:latin typeface="Arial" pitchFamily="34" charset="0"/>
                    <a:ea typeface="MS Mincho" pitchFamily="49" charset="-128"/>
                  </a:rPr>
                  <a:t>ʣ</a:t>
                </a:r>
                <a:r>
                  <a:rPr lang="en-US" altLang="zh-CN" sz="1600" b="1">
                    <a:solidFill>
                      <a:srgbClr val="0000FF"/>
                    </a:solidFill>
                    <a:latin typeface="Arial" pitchFamily="34" charset="0"/>
                  </a:rPr>
                  <a:t>)</a:t>
                </a:r>
                <a:endParaRPr lang="en-US" altLang="zh-CN" sz="1600">
                  <a:latin typeface="Arial" pitchFamily="34" charset="0"/>
                  <a:ea typeface="song"/>
                  <a:cs typeface="song"/>
                </a:endParaRPr>
              </a:p>
              <a:p>
                <a:pPr algn="ctr" eaLnBrk="0" hangingPunct="0"/>
                <a:endParaRPr lang="en-US" altLang="zh-CN" sz="1000">
                  <a:latin typeface="Arial" pitchFamily="34" charset="0"/>
                </a:endParaRPr>
              </a:p>
            </p:txBody>
          </p:sp>
          <p:sp>
            <p:nvSpPr>
              <p:cNvPr id="53428" name="Rectangle 180"/>
              <p:cNvSpPr>
                <a:spLocks noChangeArrowheads="1"/>
              </p:cNvSpPr>
              <p:nvPr/>
            </p:nvSpPr>
            <p:spPr bwMode="auto">
              <a:xfrm>
                <a:off x="2792" y="3193"/>
                <a:ext cx="356" cy="46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53375" name="Group 183"/>
            <p:cNvGrpSpPr>
              <a:grpSpLocks/>
            </p:cNvGrpSpPr>
            <p:nvPr/>
          </p:nvGrpSpPr>
          <p:grpSpPr bwMode="auto">
            <a:xfrm>
              <a:off x="3148" y="3193"/>
              <a:ext cx="356" cy="461"/>
              <a:chOff x="3148" y="3193"/>
              <a:chExt cx="356" cy="461"/>
            </a:xfrm>
          </p:grpSpPr>
          <p:sp>
            <p:nvSpPr>
              <p:cNvPr id="53312" name="Rectangle 64"/>
              <p:cNvSpPr>
                <a:spLocks noChangeArrowheads="1"/>
              </p:cNvSpPr>
              <p:nvPr/>
            </p:nvSpPr>
            <p:spPr bwMode="auto">
              <a:xfrm>
                <a:off x="3191" y="3193"/>
                <a:ext cx="270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hangingPunct="0"/>
                <a:r>
                  <a:rPr lang="en-US" altLang="zh-CN" sz="1200" b="1">
                    <a:solidFill>
                      <a:srgbClr val="0000FF"/>
                    </a:solidFill>
                    <a:latin typeface="Arial" pitchFamily="34" charset="0"/>
                  </a:rPr>
                  <a:t>t</a:t>
                </a:r>
                <a:r>
                  <a:rPr lang="en-US" altLang="zh-CN" sz="1200" b="1">
                    <a:solidFill>
                      <a:srgbClr val="0000FF"/>
                    </a:solidFill>
                    <a:latin typeface="Arial" pitchFamily="34" charset="0"/>
                    <a:ea typeface="MS Mincho" pitchFamily="49" charset="-128"/>
                  </a:rPr>
                  <a:t>ʃ</a:t>
                </a:r>
                <a:endParaRPr lang="en-US" altLang="zh-CN" sz="900">
                  <a:latin typeface="Arial" pitchFamily="34" charset="0"/>
                  <a:ea typeface="song"/>
                  <a:cs typeface="song"/>
                </a:endParaRPr>
              </a:p>
              <a:p>
                <a:pPr algn="ctr" eaLnBrk="0" hangingPunct="0"/>
                <a:endParaRPr lang="en-US" altLang="zh-CN">
                  <a:latin typeface="Arial" pitchFamily="34" charset="0"/>
                </a:endParaRPr>
              </a:p>
            </p:txBody>
          </p:sp>
          <p:sp>
            <p:nvSpPr>
              <p:cNvPr id="53430" name="Rectangle 182"/>
              <p:cNvSpPr>
                <a:spLocks noChangeArrowheads="1"/>
              </p:cNvSpPr>
              <p:nvPr/>
            </p:nvSpPr>
            <p:spPr bwMode="auto">
              <a:xfrm>
                <a:off x="3148" y="3193"/>
                <a:ext cx="356" cy="46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53377" name="Group 185"/>
            <p:cNvGrpSpPr>
              <a:grpSpLocks/>
            </p:cNvGrpSpPr>
            <p:nvPr/>
          </p:nvGrpSpPr>
          <p:grpSpPr bwMode="auto">
            <a:xfrm>
              <a:off x="3504" y="3193"/>
              <a:ext cx="356" cy="461"/>
              <a:chOff x="3504" y="3193"/>
              <a:chExt cx="356" cy="461"/>
            </a:xfrm>
          </p:grpSpPr>
          <p:sp>
            <p:nvSpPr>
              <p:cNvPr id="53313" name="Rectangle 65"/>
              <p:cNvSpPr>
                <a:spLocks noChangeArrowheads="1"/>
              </p:cNvSpPr>
              <p:nvPr/>
            </p:nvSpPr>
            <p:spPr bwMode="auto">
              <a:xfrm>
                <a:off x="3547" y="3193"/>
                <a:ext cx="270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hangingPunct="0"/>
                <a:r>
                  <a:rPr lang="en-US" altLang="zh-CN" b="1">
                    <a:solidFill>
                      <a:srgbClr val="0000FF"/>
                    </a:solidFill>
                    <a:latin typeface="Arial" pitchFamily="34" charset="0"/>
                    <a:ea typeface="MS Mincho" pitchFamily="49" charset="-128"/>
                  </a:rPr>
                  <a:t>ʤ</a:t>
                </a:r>
                <a:endParaRPr lang="en-US" altLang="zh-CN">
                  <a:latin typeface="Arial" pitchFamily="34" charset="0"/>
                  <a:ea typeface="song"/>
                  <a:cs typeface="song"/>
                </a:endParaRPr>
              </a:p>
              <a:p>
                <a:pPr algn="ctr" eaLnBrk="0" hangingPunct="0"/>
                <a:endParaRPr lang="en-US" altLang="zh-CN" sz="1600">
                  <a:latin typeface="Arial" pitchFamily="34" charset="0"/>
                </a:endParaRPr>
              </a:p>
            </p:txBody>
          </p:sp>
          <p:sp>
            <p:nvSpPr>
              <p:cNvPr id="53432" name="Rectangle 184"/>
              <p:cNvSpPr>
                <a:spLocks noChangeArrowheads="1"/>
              </p:cNvSpPr>
              <p:nvPr/>
            </p:nvSpPr>
            <p:spPr bwMode="auto">
              <a:xfrm>
                <a:off x="3504" y="3193"/>
                <a:ext cx="356" cy="46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53379" name="Group 187"/>
            <p:cNvGrpSpPr>
              <a:grpSpLocks/>
            </p:cNvGrpSpPr>
            <p:nvPr/>
          </p:nvGrpSpPr>
          <p:grpSpPr bwMode="auto">
            <a:xfrm>
              <a:off x="367" y="3654"/>
              <a:ext cx="1357" cy="346"/>
              <a:chOff x="367" y="3654"/>
              <a:chExt cx="1357" cy="346"/>
            </a:xfrm>
          </p:grpSpPr>
          <p:sp>
            <p:nvSpPr>
              <p:cNvPr id="53314" name="Rectangle 66"/>
              <p:cNvSpPr>
                <a:spLocks noChangeArrowheads="1"/>
              </p:cNvSpPr>
              <p:nvPr/>
            </p:nvSpPr>
            <p:spPr bwMode="auto">
              <a:xfrm>
                <a:off x="410" y="3654"/>
                <a:ext cx="1271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eaLnBrk="0" hangingPunct="0"/>
                <a:r>
                  <a:rPr lang="zh-CN" altLang="en-US" sz="1200">
                    <a:solidFill>
                      <a:schemeClr val="bg1"/>
                    </a:solidFill>
                    <a:latin typeface="Arial" pitchFamily="34" charset="0"/>
                  </a:rPr>
                  <a:t>鼻音</a:t>
                </a:r>
                <a:r>
                  <a:rPr lang="en-US" altLang="zh-CN" sz="1200">
                    <a:solidFill>
                      <a:schemeClr val="bg1"/>
                    </a:solidFill>
                    <a:latin typeface="Arial" pitchFamily="34" charset="0"/>
                  </a:rPr>
                  <a:t>Nasal Consonants</a:t>
                </a:r>
                <a:endParaRPr lang="en-US" altLang="zh-CN" sz="900">
                  <a:solidFill>
                    <a:schemeClr val="bg1"/>
                  </a:solidFill>
                  <a:latin typeface="Arial" pitchFamily="34" charset="0"/>
                  <a:ea typeface="song"/>
                  <a:cs typeface="song"/>
                </a:endParaRPr>
              </a:p>
              <a:p>
                <a:pPr eaLnBrk="0" hangingPunct="0"/>
                <a:endParaRPr lang="en-US" altLang="zh-CN">
                  <a:solidFill>
                    <a:schemeClr val="bg1"/>
                  </a:solidFill>
                  <a:latin typeface="Arial" pitchFamily="34" charset="0"/>
                </a:endParaRPr>
              </a:p>
            </p:txBody>
          </p:sp>
          <p:sp>
            <p:nvSpPr>
              <p:cNvPr id="53434" name="Rectangle 186"/>
              <p:cNvSpPr>
                <a:spLocks noChangeArrowheads="1"/>
              </p:cNvSpPr>
              <p:nvPr/>
            </p:nvSpPr>
            <p:spPr bwMode="auto">
              <a:xfrm>
                <a:off x="367" y="3654"/>
                <a:ext cx="1357" cy="34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53381" name="Group 189"/>
            <p:cNvGrpSpPr>
              <a:grpSpLocks/>
            </p:cNvGrpSpPr>
            <p:nvPr/>
          </p:nvGrpSpPr>
          <p:grpSpPr bwMode="auto">
            <a:xfrm>
              <a:off x="1724" y="3654"/>
              <a:ext cx="356" cy="346"/>
              <a:chOff x="1724" y="3654"/>
              <a:chExt cx="356" cy="346"/>
            </a:xfrm>
          </p:grpSpPr>
          <p:sp>
            <p:nvSpPr>
              <p:cNvPr id="53315" name="Rectangle 67"/>
              <p:cNvSpPr>
                <a:spLocks noChangeArrowheads="1"/>
              </p:cNvSpPr>
              <p:nvPr/>
            </p:nvSpPr>
            <p:spPr bwMode="auto">
              <a:xfrm>
                <a:off x="1767" y="3654"/>
                <a:ext cx="270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hangingPunct="0"/>
                <a:r>
                  <a:rPr lang="en-US" altLang="zh-CN" sz="1200" b="1">
                    <a:solidFill>
                      <a:srgbClr val="0000FF"/>
                    </a:solidFill>
                    <a:latin typeface="Arial" pitchFamily="34" charset="0"/>
                  </a:rPr>
                  <a:t>m</a:t>
                </a:r>
                <a:endParaRPr lang="en-US" altLang="zh-CN" sz="900">
                  <a:latin typeface="Arial" pitchFamily="34" charset="0"/>
                  <a:ea typeface="song"/>
                  <a:cs typeface="song"/>
                </a:endParaRPr>
              </a:p>
              <a:p>
                <a:pPr algn="ctr" eaLnBrk="0" hangingPunct="0"/>
                <a:endParaRPr lang="en-US" altLang="zh-CN">
                  <a:latin typeface="Arial" pitchFamily="34" charset="0"/>
                </a:endParaRPr>
              </a:p>
            </p:txBody>
          </p:sp>
          <p:sp>
            <p:nvSpPr>
              <p:cNvPr id="53436" name="Rectangle 188"/>
              <p:cNvSpPr>
                <a:spLocks noChangeArrowheads="1"/>
              </p:cNvSpPr>
              <p:nvPr/>
            </p:nvSpPr>
            <p:spPr bwMode="auto">
              <a:xfrm>
                <a:off x="1724" y="3654"/>
                <a:ext cx="356" cy="34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53383" name="Group 191"/>
            <p:cNvGrpSpPr>
              <a:grpSpLocks/>
            </p:cNvGrpSpPr>
            <p:nvPr/>
          </p:nvGrpSpPr>
          <p:grpSpPr bwMode="auto">
            <a:xfrm>
              <a:off x="2080" y="3654"/>
              <a:ext cx="356" cy="346"/>
              <a:chOff x="2080" y="3654"/>
              <a:chExt cx="356" cy="346"/>
            </a:xfrm>
          </p:grpSpPr>
          <p:sp>
            <p:nvSpPr>
              <p:cNvPr id="53316" name="Rectangle 68"/>
              <p:cNvSpPr>
                <a:spLocks noChangeArrowheads="1"/>
              </p:cNvSpPr>
              <p:nvPr/>
            </p:nvSpPr>
            <p:spPr bwMode="auto">
              <a:xfrm>
                <a:off x="2123" y="3654"/>
                <a:ext cx="270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hangingPunct="0"/>
                <a:r>
                  <a:rPr lang="en-US" altLang="zh-CN" sz="1200" b="1">
                    <a:solidFill>
                      <a:srgbClr val="0000FF"/>
                    </a:solidFill>
                    <a:latin typeface="Arial" pitchFamily="34" charset="0"/>
                  </a:rPr>
                  <a:t>n</a:t>
                </a:r>
                <a:endParaRPr lang="en-US" altLang="zh-CN" sz="900">
                  <a:latin typeface="Arial" pitchFamily="34" charset="0"/>
                  <a:ea typeface="song"/>
                  <a:cs typeface="song"/>
                </a:endParaRPr>
              </a:p>
              <a:p>
                <a:pPr algn="ctr" eaLnBrk="0" hangingPunct="0"/>
                <a:endParaRPr lang="en-US" altLang="zh-CN">
                  <a:latin typeface="Arial" pitchFamily="34" charset="0"/>
                </a:endParaRPr>
              </a:p>
            </p:txBody>
          </p:sp>
          <p:sp>
            <p:nvSpPr>
              <p:cNvPr id="53438" name="Rectangle 190"/>
              <p:cNvSpPr>
                <a:spLocks noChangeArrowheads="1"/>
              </p:cNvSpPr>
              <p:nvPr/>
            </p:nvSpPr>
            <p:spPr bwMode="auto">
              <a:xfrm>
                <a:off x="2080" y="3654"/>
                <a:ext cx="356" cy="34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53385" name="Group 193"/>
            <p:cNvGrpSpPr>
              <a:grpSpLocks/>
            </p:cNvGrpSpPr>
            <p:nvPr/>
          </p:nvGrpSpPr>
          <p:grpSpPr bwMode="auto">
            <a:xfrm>
              <a:off x="2436" y="3654"/>
              <a:ext cx="356" cy="346"/>
              <a:chOff x="2436" y="3654"/>
              <a:chExt cx="356" cy="346"/>
            </a:xfrm>
          </p:grpSpPr>
          <p:sp>
            <p:nvSpPr>
              <p:cNvPr id="53317" name="Rectangle 69"/>
              <p:cNvSpPr>
                <a:spLocks noChangeArrowheads="1"/>
              </p:cNvSpPr>
              <p:nvPr/>
            </p:nvSpPr>
            <p:spPr bwMode="auto">
              <a:xfrm>
                <a:off x="2479" y="3654"/>
                <a:ext cx="270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hangingPunct="0"/>
                <a:r>
                  <a:rPr lang="en-US" altLang="zh-CN" sz="1200" b="1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ŋ</a:t>
                </a:r>
                <a:endParaRPr lang="en-US" altLang="zh-CN" sz="900">
                  <a:ea typeface="song"/>
                  <a:cs typeface="song"/>
                </a:endParaRPr>
              </a:p>
              <a:p>
                <a:pPr algn="ctr" eaLnBrk="0" hangingPunct="0"/>
                <a:endParaRPr lang="en-US" altLang="zh-CN">
                  <a:latin typeface="Arial" pitchFamily="34" charset="0"/>
                </a:endParaRPr>
              </a:p>
            </p:txBody>
          </p:sp>
          <p:sp>
            <p:nvSpPr>
              <p:cNvPr id="53440" name="Rectangle 192"/>
              <p:cNvSpPr>
                <a:spLocks noChangeArrowheads="1"/>
              </p:cNvSpPr>
              <p:nvPr/>
            </p:nvSpPr>
            <p:spPr bwMode="auto">
              <a:xfrm>
                <a:off x="2436" y="3654"/>
                <a:ext cx="356" cy="34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53387" name="Group 195"/>
            <p:cNvGrpSpPr>
              <a:grpSpLocks/>
            </p:cNvGrpSpPr>
            <p:nvPr/>
          </p:nvGrpSpPr>
          <p:grpSpPr bwMode="auto">
            <a:xfrm>
              <a:off x="367" y="4000"/>
              <a:ext cx="1357" cy="461"/>
              <a:chOff x="367" y="4000"/>
              <a:chExt cx="1357" cy="461"/>
            </a:xfrm>
          </p:grpSpPr>
          <p:sp>
            <p:nvSpPr>
              <p:cNvPr id="53319" name="Rectangle 71"/>
              <p:cNvSpPr>
                <a:spLocks noChangeArrowheads="1"/>
              </p:cNvSpPr>
              <p:nvPr/>
            </p:nvSpPr>
            <p:spPr bwMode="auto">
              <a:xfrm>
                <a:off x="410" y="4000"/>
                <a:ext cx="1271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eaLnBrk="0" hangingPunct="0"/>
                <a:r>
                  <a:rPr lang="zh-CN" altLang="en-US" sz="1200">
                    <a:solidFill>
                      <a:schemeClr val="bg1"/>
                    </a:solidFill>
                    <a:latin typeface="Arial" pitchFamily="34" charset="0"/>
                  </a:rPr>
                  <a:t>流音</a:t>
                </a:r>
                <a:r>
                  <a:rPr lang="en-US" altLang="zh-CN" sz="1200">
                    <a:solidFill>
                      <a:schemeClr val="bg1"/>
                    </a:solidFill>
                    <a:latin typeface="Arial" pitchFamily="34" charset="0"/>
                  </a:rPr>
                  <a:t>(</a:t>
                </a:r>
                <a:r>
                  <a:rPr lang="zh-CN" altLang="en-US" sz="1200">
                    <a:solidFill>
                      <a:schemeClr val="bg1"/>
                    </a:solidFill>
                    <a:latin typeface="Arial" pitchFamily="34" charset="0"/>
                  </a:rPr>
                  <a:t>边音</a:t>
                </a:r>
                <a:r>
                  <a:rPr lang="en-US" altLang="zh-CN" sz="1200">
                    <a:solidFill>
                      <a:schemeClr val="bg1"/>
                    </a:solidFill>
                    <a:latin typeface="Arial" pitchFamily="34" charset="0"/>
                  </a:rPr>
                  <a:t>)Lateral Consonants</a:t>
                </a:r>
                <a:endParaRPr lang="en-US" altLang="zh-CN" sz="900">
                  <a:solidFill>
                    <a:schemeClr val="bg1"/>
                  </a:solidFill>
                  <a:latin typeface="Arial" pitchFamily="34" charset="0"/>
                  <a:ea typeface="song"/>
                  <a:cs typeface="song"/>
                </a:endParaRPr>
              </a:p>
              <a:p>
                <a:pPr eaLnBrk="0" hangingPunct="0"/>
                <a:endParaRPr lang="en-US" altLang="zh-CN">
                  <a:solidFill>
                    <a:schemeClr val="bg1"/>
                  </a:solidFill>
                  <a:latin typeface="Arial" pitchFamily="34" charset="0"/>
                </a:endParaRPr>
              </a:p>
            </p:txBody>
          </p:sp>
          <p:sp>
            <p:nvSpPr>
              <p:cNvPr id="53442" name="Rectangle 194"/>
              <p:cNvSpPr>
                <a:spLocks noChangeArrowheads="1"/>
              </p:cNvSpPr>
              <p:nvPr/>
            </p:nvSpPr>
            <p:spPr bwMode="auto">
              <a:xfrm>
                <a:off x="367" y="4000"/>
                <a:ext cx="1357" cy="46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53389" name="Group 197"/>
            <p:cNvGrpSpPr>
              <a:grpSpLocks/>
            </p:cNvGrpSpPr>
            <p:nvPr/>
          </p:nvGrpSpPr>
          <p:grpSpPr bwMode="auto">
            <a:xfrm>
              <a:off x="1724" y="4000"/>
              <a:ext cx="356" cy="461"/>
              <a:chOff x="1724" y="4000"/>
              <a:chExt cx="356" cy="461"/>
            </a:xfrm>
          </p:grpSpPr>
          <p:sp>
            <p:nvSpPr>
              <p:cNvPr id="53320" name="Rectangle 72"/>
              <p:cNvSpPr>
                <a:spLocks noChangeArrowheads="1"/>
              </p:cNvSpPr>
              <p:nvPr/>
            </p:nvSpPr>
            <p:spPr bwMode="auto">
              <a:xfrm>
                <a:off x="1767" y="4000"/>
                <a:ext cx="270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hangingPunct="0"/>
                <a:r>
                  <a:rPr lang="en-US" altLang="zh-CN" sz="1200" b="1">
                    <a:solidFill>
                      <a:srgbClr val="0000FF"/>
                    </a:solidFill>
                    <a:latin typeface="Arial" pitchFamily="34" charset="0"/>
                  </a:rPr>
                  <a:t>l</a:t>
                </a:r>
                <a:endParaRPr lang="en-US" altLang="zh-CN" sz="900">
                  <a:latin typeface="Arial" pitchFamily="34" charset="0"/>
                  <a:ea typeface="song"/>
                  <a:cs typeface="song"/>
                </a:endParaRPr>
              </a:p>
              <a:p>
                <a:pPr algn="ctr" eaLnBrk="0" hangingPunct="0"/>
                <a:endParaRPr lang="en-US" altLang="zh-CN">
                  <a:latin typeface="Arial" pitchFamily="34" charset="0"/>
                </a:endParaRPr>
              </a:p>
            </p:txBody>
          </p:sp>
          <p:sp>
            <p:nvSpPr>
              <p:cNvPr id="53444" name="Rectangle 196"/>
              <p:cNvSpPr>
                <a:spLocks noChangeArrowheads="1"/>
              </p:cNvSpPr>
              <p:nvPr/>
            </p:nvSpPr>
            <p:spPr bwMode="auto">
              <a:xfrm>
                <a:off x="1724" y="4000"/>
                <a:ext cx="356" cy="46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53391" name="Group 199"/>
            <p:cNvGrpSpPr>
              <a:grpSpLocks/>
            </p:cNvGrpSpPr>
            <p:nvPr/>
          </p:nvGrpSpPr>
          <p:grpSpPr bwMode="auto">
            <a:xfrm>
              <a:off x="367" y="4461"/>
              <a:ext cx="1357" cy="346"/>
              <a:chOff x="367" y="4461"/>
              <a:chExt cx="1357" cy="346"/>
            </a:xfrm>
          </p:grpSpPr>
          <p:sp>
            <p:nvSpPr>
              <p:cNvPr id="53322" name="Rectangle 74"/>
              <p:cNvSpPr>
                <a:spLocks noChangeArrowheads="1"/>
              </p:cNvSpPr>
              <p:nvPr/>
            </p:nvSpPr>
            <p:spPr bwMode="auto">
              <a:xfrm>
                <a:off x="410" y="4461"/>
                <a:ext cx="1271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eaLnBrk="0" hangingPunct="0"/>
                <a:r>
                  <a:rPr lang="zh-CN" altLang="en-US" sz="1200">
                    <a:solidFill>
                      <a:schemeClr val="bg1"/>
                    </a:solidFill>
                    <a:latin typeface="Arial" pitchFamily="34" charset="0"/>
                  </a:rPr>
                  <a:t>半元音</a:t>
                </a:r>
                <a:r>
                  <a:rPr lang="en-US" altLang="zh-CN" sz="1200">
                    <a:solidFill>
                      <a:schemeClr val="bg1"/>
                    </a:solidFill>
                    <a:latin typeface="Arial" pitchFamily="34" charset="0"/>
                  </a:rPr>
                  <a:t>Semi-vowels</a:t>
                </a:r>
              </a:p>
              <a:p>
                <a:pPr eaLnBrk="0" hangingPunct="0"/>
                <a:endParaRPr lang="en-US" altLang="zh-CN">
                  <a:latin typeface="Arial" pitchFamily="34" charset="0"/>
                </a:endParaRPr>
              </a:p>
            </p:txBody>
          </p:sp>
          <p:sp>
            <p:nvSpPr>
              <p:cNvPr id="53446" name="Rectangle 198"/>
              <p:cNvSpPr>
                <a:spLocks noChangeArrowheads="1"/>
              </p:cNvSpPr>
              <p:nvPr/>
            </p:nvSpPr>
            <p:spPr bwMode="auto">
              <a:xfrm>
                <a:off x="367" y="4461"/>
                <a:ext cx="1357" cy="34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53393" name="Group 201"/>
            <p:cNvGrpSpPr>
              <a:grpSpLocks/>
            </p:cNvGrpSpPr>
            <p:nvPr/>
          </p:nvGrpSpPr>
          <p:grpSpPr bwMode="auto">
            <a:xfrm>
              <a:off x="1724" y="4461"/>
              <a:ext cx="356" cy="346"/>
              <a:chOff x="1724" y="4461"/>
              <a:chExt cx="356" cy="346"/>
            </a:xfrm>
          </p:grpSpPr>
          <p:sp>
            <p:nvSpPr>
              <p:cNvPr id="53323" name="Rectangle 75"/>
              <p:cNvSpPr>
                <a:spLocks noChangeArrowheads="1"/>
              </p:cNvSpPr>
              <p:nvPr/>
            </p:nvSpPr>
            <p:spPr bwMode="auto">
              <a:xfrm>
                <a:off x="1767" y="4461"/>
                <a:ext cx="270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hangingPunct="0"/>
                <a:r>
                  <a:rPr lang="en-US" altLang="zh-CN" sz="1200" b="1">
                    <a:solidFill>
                      <a:srgbClr val="0000FF"/>
                    </a:solidFill>
                    <a:latin typeface="Arial" pitchFamily="34" charset="0"/>
                  </a:rPr>
                  <a:t>w</a:t>
                </a:r>
                <a:endParaRPr lang="en-US" altLang="zh-CN" sz="900">
                  <a:latin typeface="Arial" pitchFamily="34" charset="0"/>
                  <a:ea typeface="song"/>
                  <a:cs typeface="song"/>
                </a:endParaRPr>
              </a:p>
              <a:p>
                <a:pPr algn="ctr" eaLnBrk="0" hangingPunct="0"/>
                <a:endParaRPr lang="en-US" altLang="zh-CN">
                  <a:latin typeface="Arial" pitchFamily="34" charset="0"/>
                </a:endParaRPr>
              </a:p>
            </p:txBody>
          </p:sp>
          <p:sp>
            <p:nvSpPr>
              <p:cNvPr id="53448" name="Rectangle 200"/>
              <p:cNvSpPr>
                <a:spLocks noChangeArrowheads="1"/>
              </p:cNvSpPr>
              <p:nvPr/>
            </p:nvSpPr>
            <p:spPr bwMode="auto">
              <a:xfrm>
                <a:off x="1724" y="4461"/>
                <a:ext cx="356" cy="34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53395" name="Group 203"/>
            <p:cNvGrpSpPr>
              <a:grpSpLocks/>
            </p:cNvGrpSpPr>
            <p:nvPr/>
          </p:nvGrpSpPr>
          <p:grpSpPr bwMode="auto">
            <a:xfrm>
              <a:off x="2080" y="4461"/>
              <a:ext cx="356" cy="346"/>
              <a:chOff x="2080" y="4461"/>
              <a:chExt cx="356" cy="346"/>
            </a:xfrm>
          </p:grpSpPr>
          <p:sp>
            <p:nvSpPr>
              <p:cNvPr id="53324" name="Rectangle 76"/>
              <p:cNvSpPr>
                <a:spLocks noChangeArrowheads="1"/>
              </p:cNvSpPr>
              <p:nvPr/>
            </p:nvSpPr>
            <p:spPr bwMode="auto">
              <a:xfrm>
                <a:off x="2123" y="4461"/>
                <a:ext cx="270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hangingPunct="0"/>
                <a:r>
                  <a:rPr lang="en-US" altLang="zh-CN" sz="1200" b="1">
                    <a:solidFill>
                      <a:srgbClr val="0000FF"/>
                    </a:solidFill>
                    <a:latin typeface="Arial" pitchFamily="34" charset="0"/>
                  </a:rPr>
                  <a:t>j</a:t>
                </a:r>
                <a:endParaRPr lang="en-US" altLang="zh-CN" sz="900">
                  <a:latin typeface="Arial" pitchFamily="34" charset="0"/>
                  <a:ea typeface="song"/>
                  <a:cs typeface="song"/>
                </a:endParaRPr>
              </a:p>
              <a:p>
                <a:pPr algn="ctr" eaLnBrk="0" hangingPunct="0"/>
                <a:endParaRPr lang="en-US" altLang="zh-CN">
                  <a:latin typeface="Arial" pitchFamily="34" charset="0"/>
                </a:endParaRPr>
              </a:p>
            </p:txBody>
          </p:sp>
          <p:sp>
            <p:nvSpPr>
              <p:cNvPr id="53450" name="Rectangle 202"/>
              <p:cNvSpPr>
                <a:spLocks noChangeArrowheads="1"/>
              </p:cNvSpPr>
              <p:nvPr/>
            </p:nvSpPr>
            <p:spPr bwMode="auto">
              <a:xfrm>
                <a:off x="2080" y="4461"/>
                <a:ext cx="356" cy="34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pic>
        <p:nvPicPr>
          <p:cNvPr id="53253" name="Picture 5" descr="http://blog.chinaunix.net/templates/default/images/right_line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 flipV="1">
            <a:off x="9505950" y="-609600"/>
            <a:ext cx="95250" cy="3048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/>
              <a:t>Tips of introducing others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2800" dirty="0"/>
              <a:t>Introduce the visited one to the visiting one first. </a:t>
            </a:r>
          </a:p>
          <a:p>
            <a:r>
              <a:rPr lang="en-US" altLang="zh-CN" sz="2800" dirty="0"/>
              <a:t>Introduce the junior positioned one to the senior one first. </a:t>
            </a:r>
          </a:p>
          <a:p>
            <a:r>
              <a:rPr lang="en-US" altLang="zh-CN" sz="2800" dirty="0"/>
              <a:t>Introduce the younger one to the elder one first. </a:t>
            </a:r>
          </a:p>
          <a:p>
            <a:r>
              <a:rPr lang="en-US" altLang="zh-CN" sz="2800" dirty="0"/>
              <a:t>Introduce the male to the female first. </a:t>
            </a:r>
          </a:p>
          <a:p>
            <a:r>
              <a:rPr lang="en-US" altLang="zh-CN" sz="2800" dirty="0"/>
              <a:t>After conducting introduction, the introducer usually should find an excuse as to leave the new acquaintances to chat.       </a:t>
            </a:r>
          </a:p>
          <a:p>
            <a:endParaRPr lang="en-US" altLang="zh-CN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Font typeface="Wingdings" pitchFamily="2" charset="2"/>
              <a:buChar char="u"/>
            </a:pPr>
            <a:r>
              <a:rPr lang="en-US" altLang="zh-CN" dirty="0" smtClean="0"/>
              <a:t>Introducing others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709160"/>
          </a:xfrm>
        </p:spPr>
        <p:txBody>
          <a:bodyPr/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P4</a:t>
            </a:r>
          </a:p>
          <a:p>
            <a:r>
              <a:rPr lang="en-US" altLang="zh-CN" dirty="0" smtClean="0"/>
              <a:t>1.listen </a:t>
            </a:r>
          </a:p>
          <a:p>
            <a:r>
              <a:rPr lang="en-US" altLang="zh-CN" dirty="0" smtClean="0"/>
              <a:t>2.key sentence</a:t>
            </a:r>
          </a:p>
          <a:p>
            <a:r>
              <a:rPr lang="en-US" altLang="zh-CN" dirty="0" smtClean="0"/>
              <a:t>   I’d like to introduce  you to </a:t>
            </a:r>
            <a:r>
              <a:rPr lang="en-US" altLang="zh-CN" u="sng" dirty="0" smtClean="0">
                <a:solidFill>
                  <a:srgbClr val="FF0000"/>
                </a:solidFill>
              </a:rPr>
              <a:t>                        . </a:t>
            </a:r>
          </a:p>
          <a:p>
            <a:pPr>
              <a:buNone/>
            </a:pPr>
            <a:r>
              <a:rPr lang="en-US" altLang="zh-CN" dirty="0" smtClean="0">
                <a:solidFill>
                  <a:schemeClr val="tx1">
                    <a:lumMod val="95000"/>
                  </a:schemeClr>
                </a:solidFill>
              </a:rPr>
              <a:t>     3. read </a:t>
            </a:r>
          </a:p>
          <a:p>
            <a:pPr>
              <a:buNone/>
            </a:pPr>
            <a:r>
              <a:rPr lang="en-US" altLang="zh-CN" dirty="0" smtClean="0">
                <a:solidFill>
                  <a:schemeClr val="tx1">
                    <a:lumMod val="95000"/>
                  </a:schemeClr>
                </a:solidFill>
              </a:rPr>
              <a:t>     4. choose one picture on p4 to make a new talk in pairs.</a:t>
            </a:r>
          </a:p>
          <a:p>
            <a:pPr>
              <a:buNone/>
            </a:pPr>
            <a:r>
              <a:rPr lang="en-US" altLang="zh-CN" dirty="0" smtClean="0">
                <a:solidFill>
                  <a:schemeClr val="tx1">
                    <a:lumMod val="95000"/>
                  </a:schemeClr>
                </a:solidFill>
              </a:rPr>
              <a:t>     5. introduce your family members to your </a:t>
            </a:r>
            <a:r>
              <a:rPr lang="en-US" altLang="zh-CN" dirty="0" err="1" smtClean="0">
                <a:solidFill>
                  <a:schemeClr val="tx1">
                    <a:lumMod val="95000"/>
                  </a:schemeClr>
                </a:solidFill>
              </a:rPr>
              <a:t>classmates.</a:t>
            </a:r>
            <a:r>
              <a:rPr lang="en-US" altLang="zh-CN" dirty="0" err="1" smtClean="0">
                <a:solidFill>
                  <a:schemeClr val="tx1">
                    <a:lumMod val="95000"/>
                  </a:schemeClr>
                </a:solidFill>
                <a:hlinkClick r:id="rId2" action="ppaction://hlinksldjump"/>
              </a:rPr>
              <a:t>Family</a:t>
            </a:r>
            <a:r>
              <a:rPr lang="en-US" altLang="zh-CN" dirty="0" smtClean="0">
                <a:solidFill>
                  <a:schemeClr val="tx1">
                    <a:lumMod val="95000"/>
                  </a:schemeClr>
                </a:solidFill>
                <a:hlinkClick r:id="rId2" action="ppaction://hlinksldjump"/>
              </a:rPr>
              <a:t> members</a:t>
            </a:r>
            <a:endParaRPr lang="en-US" altLang="zh-CN" dirty="0" smtClean="0">
              <a:solidFill>
                <a:schemeClr val="tx1">
                  <a:lumMod val="95000"/>
                </a:schemeClr>
              </a:solidFill>
            </a:endParaRPr>
          </a:p>
          <a:p>
            <a:pPr>
              <a:buNone/>
            </a:pPr>
            <a:r>
              <a:rPr lang="zh-CN" altLang="en-US" dirty="0" smtClean="0">
                <a:solidFill>
                  <a:schemeClr val="tx1">
                    <a:lumMod val="95000"/>
                  </a:schemeClr>
                </a:solidFill>
                <a:hlinkClick r:id="rId3" action="ppaction://hlinksldjump"/>
              </a:rPr>
              <a:t>幻灯片 </a:t>
            </a:r>
            <a:r>
              <a:rPr lang="en-US" altLang="zh-CN" dirty="0" smtClean="0">
                <a:solidFill>
                  <a:schemeClr val="tx1">
                    <a:lumMod val="95000"/>
                  </a:schemeClr>
                </a:solidFill>
                <a:hlinkClick r:id="rId3" action="ppaction://hlinksldjump"/>
              </a:rPr>
              <a:t>30</a:t>
            </a:r>
            <a:endParaRPr lang="en-US" altLang="zh-CN" dirty="0" smtClean="0">
              <a:solidFill>
                <a:schemeClr val="tx1">
                  <a:lumMod val="9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Family members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714356"/>
            <a:ext cx="9144000" cy="58579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CN" dirty="0" smtClean="0"/>
              <a:t>1)</a:t>
            </a:r>
          </a:p>
          <a:p>
            <a:r>
              <a:rPr lang="en-US" altLang="zh-CN" dirty="0" smtClean="0"/>
              <a:t>Grandparent:</a:t>
            </a:r>
          </a:p>
          <a:p>
            <a:r>
              <a:rPr lang="en-US" altLang="zh-CN" dirty="0" smtClean="0"/>
              <a:t>father mother uncle aunt</a:t>
            </a:r>
          </a:p>
          <a:p>
            <a:r>
              <a:rPr lang="en-US" altLang="zh-CN" dirty="0" smtClean="0"/>
              <a:t>Husband wife(ex--     former---)</a:t>
            </a:r>
          </a:p>
          <a:p>
            <a:r>
              <a:rPr lang="en-US" altLang="zh-CN" dirty="0" smtClean="0"/>
              <a:t> Brother sister    cousin</a:t>
            </a:r>
          </a:p>
          <a:p>
            <a:r>
              <a:rPr lang="en-US" altLang="zh-CN" dirty="0" smtClean="0"/>
              <a:t>Daughter  son  niece nephew</a:t>
            </a:r>
          </a:p>
          <a:p>
            <a:r>
              <a:rPr lang="en-US" altLang="zh-CN" dirty="0" smtClean="0"/>
              <a:t>Granddaughter grandson </a:t>
            </a:r>
          </a:p>
          <a:p>
            <a:pPr>
              <a:buNone/>
            </a:pPr>
            <a:r>
              <a:rPr lang="en-US" altLang="zh-CN" dirty="0" smtClean="0"/>
              <a:t>2)</a:t>
            </a:r>
          </a:p>
          <a:p>
            <a:pPr>
              <a:buNone/>
            </a:pPr>
            <a:r>
              <a:rPr lang="en-US" altLang="zh-CN" dirty="0" smtClean="0"/>
              <a:t>    father-in-law    mother-in-law    son-in-law</a:t>
            </a:r>
          </a:p>
          <a:p>
            <a:pPr>
              <a:buNone/>
            </a:pPr>
            <a:r>
              <a:rPr lang="en-US" altLang="zh-CN" dirty="0" smtClean="0"/>
              <a:t>   sister-in-law    brother-in-law     daughter-in-law</a:t>
            </a:r>
          </a:p>
          <a:p>
            <a:pPr>
              <a:buNone/>
            </a:pPr>
            <a:r>
              <a:rPr lang="en-US" altLang="zh-CN" dirty="0" smtClean="0">
                <a:hlinkClick r:id="rId2" action="ppaction://hlinksldjump"/>
              </a:rPr>
              <a:t>Introducing others</a:t>
            </a: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0" y="838200"/>
            <a:ext cx="8534400" cy="5770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altLang="zh-CN" sz="3600" dirty="0">
                <a:solidFill>
                  <a:srgbClr val="FFFF00"/>
                </a:solidFill>
              </a:rPr>
              <a:t>WARM-----UP</a:t>
            </a:r>
          </a:p>
          <a:p>
            <a:pPr marL="342900" indent="-342900">
              <a:spcBef>
                <a:spcPct val="50000"/>
              </a:spcBef>
            </a:pPr>
            <a:r>
              <a:rPr lang="en-US" altLang="zh-CN" sz="3600" dirty="0" smtClean="0">
                <a:solidFill>
                  <a:srgbClr val="FFFF00"/>
                </a:solidFill>
              </a:rPr>
              <a:t>1.Rules of study English</a:t>
            </a:r>
            <a:r>
              <a:rPr lang="zh-CN" altLang="en-US" sz="3600" dirty="0" smtClean="0">
                <a:solidFill>
                  <a:srgbClr val="FFFF00"/>
                </a:solidFill>
                <a:hlinkClick r:id="rId2" action="ppaction://hlinksldjump"/>
                <a:hlinkMouseOver r:id="" action="ppaction://hlinkshowjump?jump=nextslide"/>
              </a:rPr>
              <a:t>幻灯片 </a:t>
            </a:r>
            <a:r>
              <a:rPr lang="en-US" altLang="zh-CN" sz="3600" dirty="0" smtClean="0">
                <a:solidFill>
                  <a:srgbClr val="FFFF00"/>
                </a:solidFill>
                <a:hlinkClick r:id="rId2" action="ppaction://hlinksldjump"/>
                <a:hlinkMouseOver r:id="" action="ppaction://hlinkshowjump?jump=nextslide"/>
              </a:rPr>
              <a:t>4</a:t>
            </a:r>
            <a:endParaRPr lang="en-US" altLang="zh-CN" sz="3600" dirty="0" smtClean="0">
              <a:solidFill>
                <a:srgbClr val="FFFF00"/>
              </a:solidFill>
            </a:endParaRPr>
          </a:p>
          <a:p>
            <a:pPr marL="342900" indent="-342900">
              <a:spcBef>
                <a:spcPct val="50000"/>
              </a:spcBef>
            </a:pPr>
            <a:r>
              <a:rPr lang="en-US" altLang="zh-CN" sz="3600" dirty="0" smtClean="0">
                <a:solidFill>
                  <a:srgbClr val="FFFF00"/>
                </a:solidFill>
              </a:rPr>
              <a:t>2.</a:t>
            </a:r>
            <a:r>
              <a:rPr lang="en-US" altLang="zh-CN" sz="3200" dirty="0" smtClean="0">
                <a:solidFill>
                  <a:srgbClr val="FFFF00"/>
                </a:solidFill>
              </a:rPr>
              <a:t>Check  </a:t>
            </a:r>
            <a:r>
              <a:rPr lang="en-US" altLang="zh-CN" sz="3200" dirty="0">
                <a:solidFill>
                  <a:srgbClr val="FFFF00"/>
                </a:solidFill>
              </a:rPr>
              <a:t>pronunciation</a:t>
            </a:r>
            <a:r>
              <a:rPr lang="en-US" altLang="zh-CN" sz="3200" dirty="0" smtClean="0">
                <a:solidFill>
                  <a:srgbClr val="FFFF00"/>
                </a:solidFill>
              </a:rPr>
              <a:t>.</a:t>
            </a:r>
            <a:r>
              <a:rPr lang="zh-CN" altLang="en-US" sz="3200" dirty="0" smtClean="0">
                <a:solidFill>
                  <a:srgbClr val="FFFF00"/>
                </a:solidFill>
                <a:hlinkClick r:id="rId3" action="ppaction://hlinksldjump"/>
              </a:rPr>
              <a:t>幻灯片 </a:t>
            </a:r>
            <a:r>
              <a:rPr lang="en-US" altLang="zh-CN" sz="3200" dirty="0" smtClean="0">
                <a:solidFill>
                  <a:srgbClr val="FFFF00"/>
                </a:solidFill>
                <a:hlinkClick r:id="rId3" action="ppaction://hlinksldjump"/>
              </a:rPr>
              <a:t>5</a:t>
            </a:r>
            <a:endParaRPr lang="en-US" altLang="zh-CN" sz="3200" dirty="0">
              <a:solidFill>
                <a:srgbClr val="FFFF00"/>
              </a:solidFill>
            </a:endParaRPr>
          </a:p>
          <a:p>
            <a:pPr marL="342900" indent="-342900">
              <a:spcBef>
                <a:spcPct val="50000"/>
              </a:spcBef>
            </a:pPr>
            <a:r>
              <a:rPr lang="en-US" altLang="zh-CN" sz="3200" dirty="0" smtClean="0">
                <a:solidFill>
                  <a:srgbClr val="FFFF00"/>
                </a:solidFill>
              </a:rPr>
              <a:t>3. Words on P16</a:t>
            </a:r>
          </a:p>
          <a:p>
            <a:pPr marL="342900" indent="-342900">
              <a:spcBef>
                <a:spcPct val="50000"/>
              </a:spcBef>
            </a:pPr>
            <a:r>
              <a:rPr lang="en-US" altLang="zh-CN" sz="3200" dirty="0">
                <a:solidFill>
                  <a:srgbClr val="FFFF00"/>
                </a:solidFill>
              </a:rPr>
              <a:t>4</a:t>
            </a:r>
            <a:r>
              <a:rPr lang="en-US" altLang="zh-CN" sz="3200" dirty="0" smtClean="0">
                <a:solidFill>
                  <a:srgbClr val="FFFF00"/>
                </a:solidFill>
              </a:rPr>
              <a:t>.Questions</a:t>
            </a:r>
            <a:r>
              <a:rPr lang="en-US" altLang="zh-CN" sz="3200" dirty="0">
                <a:solidFill>
                  <a:srgbClr val="FFFF00"/>
                </a:solidFill>
              </a:rPr>
              <a:t>: </a:t>
            </a:r>
          </a:p>
          <a:p>
            <a:pPr marL="342900" indent="-342900">
              <a:spcBef>
                <a:spcPct val="50000"/>
              </a:spcBef>
            </a:pPr>
            <a:r>
              <a:rPr lang="en-US" altLang="zh-CN" sz="3200" dirty="0">
                <a:solidFill>
                  <a:srgbClr val="FFFF00"/>
                </a:solidFill>
              </a:rPr>
              <a:t>      </a:t>
            </a:r>
            <a:r>
              <a:rPr lang="en-US" altLang="zh-CN" sz="3200" dirty="0">
                <a:solidFill>
                  <a:srgbClr val="FF0066"/>
                </a:solidFill>
              </a:rPr>
              <a:t>How to start a conversation with others?</a:t>
            </a:r>
          </a:p>
          <a:p>
            <a:pPr marL="342900" indent="-342900">
              <a:spcBef>
                <a:spcPct val="50000"/>
              </a:spcBef>
            </a:pPr>
            <a:endParaRPr lang="en-US" altLang="zh-CN" sz="3600" dirty="0">
              <a:solidFill>
                <a:srgbClr val="FFFF00"/>
              </a:solidFill>
            </a:endParaRPr>
          </a:p>
          <a:p>
            <a:pPr marL="342900" indent="-342900">
              <a:spcBef>
                <a:spcPct val="50000"/>
              </a:spcBef>
            </a:pPr>
            <a:endParaRPr lang="en-US" altLang="zh-CN" dirty="0">
              <a:solidFill>
                <a:srgbClr val="FFFF00"/>
              </a:solidFill>
            </a:endParaRPr>
          </a:p>
        </p:txBody>
      </p:sp>
      <p:sp>
        <p:nvSpPr>
          <p:cNvPr id="3" name="椭圆 2"/>
          <p:cNvSpPr/>
          <p:nvPr/>
        </p:nvSpPr>
        <p:spPr>
          <a:xfrm>
            <a:off x="4714876" y="1785926"/>
            <a:ext cx="1643074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椭圆 3"/>
          <p:cNvSpPr/>
          <p:nvPr/>
        </p:nvSpPr>
        <p:spPr>
          <a:xfrm>
            <a:off x="4071934" y="2571744"/>
            <a:ext cx="1714512" cy="7143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1000"/>
                                        <p:tgtEl>
                                          <p:spTgt spid="296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1000"/>
                                        <p:tgtEl>
                                          <p:spTgt spid="296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395288" y="762000"/>
            <a:ext cx="8748712" cy="478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zh-CN" sz="4000" dirty="0"/>
          </a:p>
          <a:p>
            <a:r>
              <a:rPr lang="en-US" altLang="zh-CN" sz="4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Introducing others</a:t>
            </a:r>
          </a:p>
          <a:p>
            <a:endParaRPr lang="en-US" altLang="zh-CN" sz="4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altLang="zh-CN" dirty="0"/>
              <a:t>◆</a:t>
            </a:r>
            <a:r>
              <a:rPr lang="en-US" altLang="zh-CN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I</a:t>
            </a:r>
            <a:r>
              <a:rPr lang="en-US" altLang="zh-CN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’</a:t>
            </a:r>
            <a:r>
              <a:rPr lang="en-US" altLang="zh-CN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d like to introduce </a:t>
            </a:r>
            <a:r>
              <a:rPr lang="en-US" altLang="zh-CN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–</a:t>
            </a:r>
            <a:r>
              <a:rPr lang="en-US" altLang="zh-CN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r>
              <a:rPr lang="en-US" altLang="zh-CN" dirty="0"/>
              <a:t>◆</a:t>
            </a:r>
            <a:r>
              <a:rPr lang="en-US" altLang="zh-CN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Let me introduce </a:t>
            </a:r>
            <a:r>
              <a:rPr lang="en-US" altLang="zh-CN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–</a:t>
            </a:r>
            <a:endParaRPr lang="en-US" altLang="zh-CN" sz="32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altLang="zh-CN" dirty="0"/>
              <a:t>◆</a:t>
            </a:r>
            <a:r>
              <a:rPr lang="en-US" altLang="zh-CN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May I introduce </a:t>
            </a:r>
            <a:r>
              <a:rPr lang="en-US" altLang="zh-CN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–</a:t>
            </a:r>
            <a:r>
              <a:rPr lang="en-US" altLang="zh-CN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r>
              <a:rPr lang="en-US" altLang="zh-CN" dirty="0"/>
              <a:t>◆ </a:t>
            </a:r>
            <a:r>
              <a:rPr lang="en-US" altLang="zh-CN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It is with great pleasure that I introduce</a:t>
            </a:r>
            <a:r>
              <a:rPr lang="en-US" altLang="zh-CN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--</a:t>
            </a:r>
          </a:p>
          <a:p>
            <a:pPr>
              <a:spcBef>
                <a:spcPct val="50000"/>
              </a:spcBef>
            </a:pPr>
            <a:endParaRPr lang="en-US" altLang="zh-CN" sz="4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0" y="1066800"/>
            <a:ext cx="7772400" cy="4454525"/>
          </a:xfrm>
        </p:spPr>
        <p:txBody>
          <a:bodyPr/>
          <a:lstStyle/>
          <a:p>
            <a:r>
              <a:rPr lang="en-US" altLang="zh-CN" dirty="0"/>
              <a:t>Responding to an introduction</a:t>
            </a:r>
          </a:p>
          <a:p>
            <a:pPr>
              <a:buFont typeface="Wingdings" pitchFamily="2" charset="2"/>
              <a:buChar char="Ø"/>
            </a:pPr>
            <a:r>
              <a:rPr lang="en-US" altLang="zh-CN" dirty="0"/>
              <a:t>Nice to meet you.</a:t>
            </a:r>
          </a:p>
          <a:p>
            <a:pPr>
              <a:buFont typeface="Wingdings" pitchFamily="2" charset="2"/>
              <a:buChar char="Ø"/>
            </a:pPr>
            <a:r>
              <a:rPr lang="en-US" altLang="zh-CN" dirty="0"/>
              <a:t>Happy to know you.</a:t>
            </a:r>
          </a:p>
          <a:p>
            <a:pPr>
              <a:buFont typeface="Wingdings" pitchFamily="2" charset="2"/>
              <a:buChar char="Ø"/>
            </a:pPr>
            <a:r>
              <a:rPr lang="en-US" altLang="zh-CN" dirty="0"/>
              <a:t>I</a:t>
            </a:r>
            <a:r>
              <a:rPr lang="en-US" altLang="zh-CN" dirty="0">
                <a:latin typeface="Arial"/>
              </a:rPr>
              <a:t>’</a:t>
            </a:r>
            <a:r>
              <a:rPr lang="en-US" altLang="zh-CN" dirty="0"/>
              <a:t>ve heard so much about you./I</a:t>
            </a:r>
            <a:r>
              <a:rPr lang="en-US" altLang="zh-CN" dirty="0">
                <a:latin typeface="Arial"/>
              </a:rPr>
              <a:t>’</a:t>
            </a:r>
            <a:r>
              <a:rPr lang="en-US" altLang="zh-CN" dirty="0"/>
              <a:t>ve often heard about you./I know you very well by reputation.</a:t>
            </a:r>
          </a:p>
          <a:p>
            <a:pPr>
              <a:buFont typeface="Wingdings" pitchFamily="2" charset="2"/>
              <a:buChar char="Ø"/>
            </a:pPr>
            <a:r>
              <a:rPr lang="en-US" altLang="zh-CN" dirty="0"/>
              <a:t>I have often </a:t>
            </a:r>
            <a:r>
              <a:rPr lang="en-US" altLang="zh-CN"/>
              <a:t>wanted </a:t>
            </a:r>
            <a:r>
              <a:rPr lang="en-US" altLang="zh-CN" smtClean="0"/>
              <a:t>to </a:t>
            </a:r>
            <a:r>
              <a:rPr lang="en-US" altLang="zh-CN" dirty="0"/>
              <a:t>meet you.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0" y="990600"/>
            <a:ext cx="9144000" cy="3877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000" dirty="0"/>
              <a:t>Practice </a:t>
            </a:r>
          </a:p>
          <a:p>
            <a:pPr>
              <a:spcBef>
                <a:spcPct val="50000"/>
              </a:spcBef>
            </a:pPr>
            <a:endParaRPr lang="en-US" altLang="zh-CN" sz="4000" dirty="0"/>
          </a:p>
          <a:p>
            <a:pPr>
              <a:spcBef>
                <a:spcPct val="50000"/>
              </a:spcBef>
            </a:pPr>
            <a:r>
              <a:rPr lang="en-US" altLang="zh-CN" sz="2800" dirty="0">
                <a:latin typeface="Times New Roman" pitchFamily="18" charset="0"/>
              </a:rPr>
              <a:t> Work in groups to introduce your guests </a:t>
            </a:r>
            <a:r>
              <a:rPr lang="en-US" altLang="zh-CN" sz="2800" dirty="0" smtClean="0">
                <a:latin typeface="Times New Roman" pitchFamily="18" charset="0"/>
              </a:rPr>
              <a:t>to </a:t>
            </a:r>
            <a:r>
              <a:rPr lang="en-US" altLang="zh-CN" sz="2800" dirty="0">
                <a:latin typeface="Times New Roman" pitchFamily="18" charset="0"/>
              </a:rPr>
              <a:t>your friends by modeling the following conversation and then perform on the platform</a:t>
            </a:r>
          </a:p>
          <a:p>
            <a:pPr>
              <a:spcBef>
                <a:spcPct val="50000"/>
              </a:spcBef>
            </a:pPr>
            <a:endParaRPr lang="en-US" altLang="zh-CN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altLang="zh-CN" sz="2400" dirty="0">
                <a:solidFill>
                  <a:srgbClr val="FF0000"/>
                </a:solidFill>
              </a:rPr>
              <a:t>Brown: </a:t>
            </a:r>
            <a:r>
              <a:rPr lang="en-US" altLang="zh-CN" sz="2400" dirty="0"/>
              <a:t>Hello, Yuan!</a:t>
            </a:r>
          </a:p>
          <a:p>
            <a:pPr>
              <a:buFontTx/>
              <a:buNone/>
            </a:pPr>
            <a:r>
              <a:rPr lang="en-US" altLang="zh-CN" sz="2400" dirty="0">
                <a:solidFill>
                  <a:schemeClr val="accent4">
                    <a:lumMod val="75000"/>
                  </a:schemeClr>
                </a:solidFill>
              </a:rPr>
              <a:t>Yuan: </a:t>
            </a:r>
            <a:r>
              <a:rPr lang="en-US" altLang="zh-CN" sz="2400" dirty="0"/>
              <a:t>Hello, Mr. Brown. What a surprise to see you here. How</a:t>
            </a:r>
            <a:r>
              <a:rPr lang="en-US" altLang="zh-CN" sz="2400" dirty="0">
                <a:latin typeface="Arial"/>
              </a:rPr>
              <a:t>’</a:t>
            </a:r>
            <a:r>
              <a:rPr lang="en-US" altLang="zh-CN" sz="2400" dirty="0"/>
              <a:t>s everything with you.</a:t>
            </a:r>
          </a:p>
          <a:p>
            <a:pPr>
              <a:buFontTx/>
              <a:buNone/>
            </a:pPr>
            <a:r>
              <a:rPr lang="en-US" altLang="zh-CN" sz="2400" dirty="0">
                <a:solidFill>
                  <a:srgbClr val="FF0000"/>
                </a:solidFill>
              </a:rPr>
              <a:t>Brown: </a:t>
            </a:r>
            <a:r>
              <a:rPr lang="en-US" altLang="zh-CN" sz="2400" dirty="0"/>
              <a:t>Fine, thank you.</a:t>
            </a:r>
          </a:p>
          <a:p>
            <a:pPr>
              <a:buFontTx/>
              <a:buNone/>
            </a:pPr>
            <a:r>
              <a:rPr lang="en-US" altLang="zh-CN" sz="2400" dirty="0">
                <a:solidFill>
                  <a:schemeClr val="accent4">
                    <a:lumMod val="75000"/>
                  </a:schemeClr>
                </a:solidFill>
              </a:rPr>
              <a:t>Yuan: </a:t>
            </a:r>
            <a:r>
              <a:rPr lang="en-US" altLang="zh-CN" sz="2400" dirty="0"/>
              <a:t>Have you met my friend, Yang Ming?</a:t>
            </a:r>
          </a:p>
          <a:p>
            <a:pPr>
              <a:buFontTx/>
              <a:buNone/>
            </a:pPr>
            <a:r>
              <a:rPr lang="en-US" altLang="zh-CN" sz="2400" dirty="0">
                <a:solidFill>
                  <a:srgbClr val="FF0000"/>
                </a:solidFill>
              </a:rPr>
              <a:t>Brown: </a:t>
            </a:r>
            <a:r>
              <a:rPr lang="en-US" altLang="zh-CN" sz="2400" dirty="0"/>
              <a:t>No, I haven</a:t>
            </a:r>
            <a:r>
              <a:rPr lang="en-US" altLang="zh-CN" sz="2400" dirty="0">
                <a:latin typeface="Arial"/>
              </a:rPr>
              <a:t>’</a:t>
            </a:r>
            <a:r>
              <a:rPr lang="en-US" altLang="zh-CN" sz="2400" dirty="0"/>
              <a:t>t had the pleasure.</a:t>
            </a:r>
          </a:p>
          <a:p>
            <a:pPr>
              <a:buFontTx/>
              <a:buNone/>
            </a:pPr>
            <a:r>
              <a:rPr lang="en-US" altLang="zh-CN" sz="2400" dirty="0">
                <a:solidFill>
                  <a:schemeClr val="accent4">
                    <a:lumMod val="75000"/>
                  </a:schemeClr>
                </a:solidFill>
              </a:rPr>
              <a:t>Yuan: </a:t>
            </a:r>
            <a:r>
              <a:rPr lang="en-US" altLang="zh-CN" sz="2400" dirty="0"/>
              <a:t>Mr</a:t>
            </a:r>
            <a:r>
              <a:rPr lang="en-US" altLang="zh-CN" sz="2400" dirty="0" smtClean="0"/>
              <a:t>. Brown , </a:t>
            </a:r>
            <a:r>
              <a:rPr lang="en-US" altLang="zh-CN" sz="2400" dirty="0"/>
              <a:t>this is my good friend Yang Ming. </a:t>
            </a:r>
            <a:endParaRPr lang="en-US" altLang="zh-CN" sz="2400" dirty="0" smtClean="0"/>
          </a:p>
          <a:p>
            <a:pPr>
              <a:buFontTx/>
              <a:buNone/>
            </a:pPr>
            <a:r>
              <a:rPr lang="en-US" altLang="zh-CN" sz="2400" dirty="0" smtClean="0"/>
              <a:t>           </a:t>
            </a:r>
            <a:r>
              <a:rPr lang="en-US" altLang="zh-CN" sz="2400" dirty="0"/>
              <a:t>Mr. </a:t>
            </a:r>
            <a:r>
              <a:rPr lang="en-US" altLang="zh-CN" sz="2400" dirty="0" err="1" smtClean="0"/>
              <a:t>Yang,This</a:t>
            </a:r>
            <a:r>
              <a:rPr lang="en-US" altLang="zh-CN" sz="2400" dirty="0" smtClean="0"/>
              <a:t> is </a:t>
            </a:r>
            <a:r>
              <a:rPr lang="en-US" altLang="zh-CN" sz="2400" dirty="0"/>
              <a:t>John Brown.</a:t>
            </a:r>
          </a:p>
          <a:p>
            <a:pPr>
              <a:buFontTx/>
              <a:buNone/>
            </a:pPr>
            <a:r>
              <a:rPr lang="en-US" altLang="zh-CN" sz="2400" dirty="0">
                <a:solidFill>
                  <a:srgbClr val="FF0000"/>
                </a:solidFill>
              </a:rPr>
              <a:t>Brown: </a:t>
            </a:r>
            <a:r>
              <a:rPr lang="en-US" altLang="zh-CN" sz="2400" dirty="0"/>
              <a:t>How do you do, Mr. Yang.</a:t>
            </a:r>
          </a:p>
          <a:p>
            <a:pPr>
              <a:buFontTx/>
              <a:buNone/>
            </a:pPr>
            <a:r>
              <a:rPr lang="en-US" altLang="zh-CN" sz="2400" dirty="0">
                <a:solidFill>
                  <a:srgbClr val="FFFF00"/>
                </a:solidFill>
              </a:rPr>
              <a:t>Yang: </a:t>
            </a:r>
            <a:r>
              <a:rPr lang="en-US" altLang="zh-CN" sz="2400" dirty="0"/>
              <a:t>Pleased to meet you, Mr. Brown.</a:t>
            </a:r>
          </a:p>
          <a:p>
            <a:pPr>
              <a:buFontTx/>
              <a:buNone/>
            </a:pPr>
            <a:r>
              <a:rPr lang="en-US" altLang="zh-CN" sz="2400" dirty="0">
                <a:solidFill>
                  <a:schemeClr val="accent4">
                    <a:lumMod val="75000"/>
                  </a:schemeClr>
                </a:solidFill>
              </a:rPr>
              <a:t>Yuan: </a:t>
            </a:r>
            <a:r>
              <a:rPr lang="en-US" altLang="zh-CN" sz="2400" dirty="0"/>
              <a:t>Mr. Yang also studies in the Civil Engineering Department, but he is a senior student. We come here to attend the same lecture.</a:t>
            </a:r>
          </a:p>
          <a:p>
            <a:pPr>
              <a:buFontTx/>
              <a:buNone/>
            </a:pPr>
            <a:r>
              <a:rPr lang="en-US" altLang="zh-CN" sz="2400" dirty="0">
                <a:solidFill>
                  <a:srgbClr val="FF0000"/>
                </a:solidFill>
              </a:rPr>
              <a:t>Brown: </a:t>
            </a:r>
            <a:r>
              <a:rPr lang="en-US" altLang="zh-CN" sz="2400" dirty="0"/>
              <a:t>Good. You must help each other quite a lot. Oh, excuse me, but I have class. I must leave. See you later.</a:t>
            </a:r>
          </a:p>
          <a:p>
            <a:pPr>
              <a:buFontTx/>
              <a:buNone/>
            </a:pPr>
            <a:r>
              <a:rPr lang="en-US" altLang="zh-CN" sz="2400" dirty="0">
                <a:solidFill>
                  <a:schemeClr val="accent4">
                    <a:lumMod val="75000"/>
                  </a:schemeClr>
                </a:solidFill>
              </a:rPr>
              <a:t>Yuan: </a:t>
            </a:r>
            <a:r>
              <a:rPr lang="en-US" altLang="zh-CN" sz="2400" dirty="0"/>
              <a:t>See you!</a:t>
            </a:r>
          </a:p>
          <a:p>
            <a:pPr>
              <a:buFontTx/>
              <a:buNone/>
            </a:pPr>
            <a:endParaRPr lang="en-US" altLang="zh-CN" sz="2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274638"/>
            <a:ext cx="8929718" cy="1143000"/>
          </a:xfrm>
        </p:spPr>
        <p:txBody>
          <a:bodyPr/>
          <a:lstStyle/>
          <a:p>
            <a:pPr>
              <a:buFont typeface="Wingdings" pitchFamily="2" charset="2"/>
              <a:buChar char="u"/>
            </a:pPr>
            <a:r>
              <a:rPr lang="en-US" altLang="zh-CN" dirty="0" smtClean="0"/>
              <a:t>Talk about basic information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lnSpcReduction="10000"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P8  </a:t>
            </a:r>
            <a:r>
              <a:rPr lang="en-US" altLang="zh-CN" dirty="0" smtClean="0"/>
              <a:t>    address and telephone number</a:t>
            </a:r>
          </a:p>
          <a:p>
            <a:r>
              <a:rPr lang="en-US" altLang="zh-CN" dirty="0" smtClean="0"/>
              <a:t>1. read</a:t>
            </a:r>
          </a:p>
          <a:p>
            <a:r>
              <a:rPr lang="en-US" altLang="zh-CN" dirty="0" smtClean="0"/>
              <a:t>2.ways of address and telephone number</a:t>
            </a:r>
          </a:p>
          <a:p>
            <a:r>
              <a:rPr lang="en-US" altLang="zh-CN" dirty="0" smtClean="0"/>
              <a:t>3.interview  classmates by using model on p8 and fill out the form on P9.</a:t>
            </a:r>
          </a:p>
          <a:p>
            <a:r>
              <a:rPr lang="en-US" altLang="zh-CN" dirty="0" smtClean="0"/>
              <a:t>   name: </a:t>
            </a:r>
          </a:p>
          <a:p>
            <a:r>
              <a:rPr lang="en-US" altLang="zh-CN" dirty="0" smtClean="0"/>
              <a:t>   address:</a:t>
            </a:r>
          </a:p>
          <a:p>
            <a:r>
              <a:rPr lang="en-US" altLang="zh-CN" dirty="0" smtClean="0"/>
              <a:t>   telephone number:</a:t>
            </a:r>
          </a:p>
          <a:p>
            <a:r>
              <a:rPr lang="en-US" altLang="zh-CN" dirty="0" smtClean="0"/>
              <a:t>4.demonstrate their result one by one.</a:t>
            </a:r>
          </a:p>
          <a:p>
            <a:r>
              <a:rPr lang="en-US" altLang="zh-CN" dirty="0" smtClean="0"/>
              <a:t>5. quick response to phone numbers.</a:t>
            </a:r>
          </a:p>
          <a:p>
            <a:r>
              <a:rPr lang="en-US" altLang="zh-CN" dirty="0" smtClean="0"/>
              <a:t>    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214290"/>
            <a:ext cx="9144000" cy="6095070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dirty="0" smtClean="0"/>
              <a:t>P12  nationality</a:t>
            </a:r>
          </a:p>
          <a:p>
            <a:r>
              <a:rPr lang="en-US" altLang="zh-CN" dirty="0" smtClean="0"/>
              <a:t>1. choose one picture on p12 and make a new talk by modeling the talk on p12 in pairs.</a:t>
            </a:r>
          </a:p>
          <a:p>
            <a:r>
              <a:rPr lang="en-US" altLang="zh-CN" dirty="0" smtClean="0"/>
              <a:t>    A. where are you/they/we/</a:t>
            </a:r>
            <a:r>
              <a:rPr lang="zh-CN" altLang="en-US" dirty="0" smtClean="0"/>
              <a:t>复数主语</a:t>
            </a:r>
            <a:r>
              <a:rPr lang="en-US" altLang="zh-CN" dirty="0" smtClean="0"/>
              <a:t>+ from ?</a:t>
            </a:r>
          </a:p>
          <a:p>
            <a:r>
              <a:rPr lang="en-US" altLang="zh-CN" dirty="0" smtClean="0"/>
              <a:t>        you/they/we/</a:t>
            </a:r>
            <a:r>
              <a:rPr lang="zh-CN" altLang="en-US" dirty="0" smtClean="0"/>
              <a:t>复数主语</a:t>
            </a:r>
            <a:r>
              <a:rPr lang="en-US" altLang="zh-CN" dirty="0" smtClean="0"/>
              <a:t>+</a:t>
            </a:r>
            <a:r>
              <a:rPr lang="en-US" altLang="zh-CN" dirty="0" err="1" smtClean="0"/>
              <a:t>are+from</a:t>
            </a:r>
            <a:endParaRPr lang="en-US" altLang="zh-CN" dirty="0" smtClean="0"/>
          </a:p>
          <a:p>
            <a:r>
              <a:rPr lang="en-US" altLang="zh-CN" dirty="0" smtClean="0"/>
              <a:t>    B. where  is he/she/it/</a:t>
            </a:r>
            <a:r>
              <a:rPr lang="zh-CN" altLang="en-US" dirty="0" smtClean="0"/>
              <a:t>单数主语  </a:t>
            </a:r>
            <a:r>
              <a:rPr lang="en-US" altLang="zh-CN" dirty="0" smtClean="0"/>
              <a:t>+from?</a:t>
            </a:r>
          </a:p>
          <a:p>
            <a:r>
              <a:rPr lang="en-US" altLang="zh-CN" dirty="0" smtClean="0"/>
              <a:t>       he/she/it/</a:t>
            </a:r>
            <a:r>
              <a:rPr lang="zh-CN" altLang="en-US" dirty="0" smtClean="0"/>
              <a:t>单数主语</a:t>
            </a:r>
            <a:r>
              <a:rPr lang="en-US" altLang="zh-CN" dirty="0" smtClean="0"/>
              <a:t>+</a:t>
            </a:r>
            <a:r>
              <a:rPr lang="en-US" altLang="zh-CN" dirty="0" err="1" smtClean="0"/>
              <a:t>is+from</a:t>
            </a:r>
            <a:endParaRPr lang="en-US" altLang="zh-CN" dirty="0" smtClean="0"/>
          </a:p>
          <a:p>
            <a:r>
              <a:rPr lang="en-US" altLang="zh-CN" dirty="0" smtClean="0"/>
              <a:t>       I’m from</a:t>
            </a:r>
          </a:p>
          <a:p>
            <a:r>
              <a:rPr lang="en-US" altLang="zh-CN" dirty="0" smtClean="0"/>
              <a:t>    C. where do you/they/we/ come from?</a:t>
            </a:r>
          </a:p>
          <a:p>
            <a:r>
              <a:rPr lang="en-US" altLang="zh-CN" dirty="0" smtClean="0"/>
              <a:t>        we/you/they/I/</a:t>
            </a:r>
            <a:r>
              <a:rPr lang="zh-CN" altLang="en-US" dirty="0" smtClean="0"/>
              <a:t>复数主语</a:t>
            </a:r>
            <a:r>
              <a:rPr lang="en-US" altLang="zh-CN" dirty="0" smtClean="0"/>
              <a:t>+do(</a:t>
            </a:r>
            <a:r>
              <a:rPr lang="zh-CN" altLang="en-US" dirty="0" smtClean="0"/>
              <a:t>动原）</a:t>
            </a:r>
            <a:r>
              <a:rPr lang="en-US" altLang="zh-CN" dirty="0" smtClean="0"/>
              <a:t>+from</a:t>
            </a:r>
          </a:p>
          <a:p>
            <a:r>
              <a:rPr lang="en-US" altLang="zh-CN" dirty="0" smtClean="0"/>
              <a:t>     </a:t>
            </a:r>
            <a:r>
              <a:rPr lang="en-US" altLang="zh-CN" dirty="0" err="1" smtClean="0"/>
              <a:t>D.where</a:t>
            </a:r>
            <a:r>
              <a:rPr lang="en-US" altLang="zh-CN" dirty="0" smtClean="0"/>
              <a:t> does he/she/it/</a:t>
            </a:r>
            <a:r>
              <a:rPr lang="zh-CN" altLang="en-US" dirty="0" smtClean="0"/>
              <a:t>单数主语</a:t>
            </a:r>
            <a:r>
              <a:rPr lang="en-US" altLang="zh-CN" dirty="0" smtClean="0"/>
              <a:t>+from?</a:t>
            </a:r>
          </a:p>
          <a:p>
            <a:r>
              <a:rPr lang="en-US" altLang="zh-CN" dirty="0" smtClean="0"/>
              <a:t>          he/she/it/</a:t>
            </a:r>
            <a:r>
              <a:rPr lang="zh-CN" altLang="en-US" dirty="0" smtClean="0"/>
              <a:t>单数主语</a:t>
            </a:r>
            <a:r>
              <a:rPr lang="en-US" altLang="zh-CN" dirty="0" smtClean="0"/>
              <a:t>+does(</a:t>
            </a:r>
            <a:r>
              <a:rPr lang="zh-CN" altLang="en-US" dirty="0" smtClean="0"/>
              <a:t>三单）</a:t>
            </a:r>
            <a:r>
              <a:rPr lang="en-US" altLang="zh-CN" dirty="0" smtClean="0"/>
              <a:t>+from</a:t>
            </a:r>
          </a:p>
          <a:p>
            <a:r>
              <a:rPr lang="en-US" altLang="zh-CN" dirty="0" smtClean="0"/>
              <a:t>    </a:t>
            </a:r>
          </a:p>
          <a:p>
            <a:r>
              <a:rPr lang="en-US" altLang="zh-CN" dirty="0" smtClean="0"/>
              <a:t>2. practice  new talks in pairs.</a:t>
            </a:r>
          </a:p>
          <a:p>
            <a:r>
              <a:rPr lang="en-US" altLang="zh-CN" dirty="0" smtClean="0"/>
              <a:t>3.fill in the blanks by using possessives on p15.</a:t>
            </a:r>
          </a:p>
          <a:p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altLang="zh-CN" sz="3200" dirty="0" smtClean="0"/>
              <a:t>Fast reading and talk more about places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P14</a:t>
            </a:r>
          </a:p>
          <a:p>
            <a:r>
              <a:rPr lang="en-US" altLang="zh-CN" dirty="0" smtClean="0"/>
              <a:t>1.read the reading quickly .</a:t>
            </a:r>
          </a:p>
          <a:p>
            <a:r>
              <a:rPr lang="en-US" altLang="zh-CN" dirty="0" smtClean="0"/>
              <a:t>2.fill in the form .</a:t>
            </a:r>
          </a:p>
          <a:p>
            <a:r>
              <a:rPr lang="en-US" altLang="zh-CN" dirty="0" smtClean="0"/>
              <a:t>3.report answers .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Name </a:t>
            </a:r>
            <a:r>
              <a:rPr lang="zh-CN" altLang="en-US" dirty="0" smtClean="0">
                <a:solidFill>
                  <a:srgbClr val="FF0000"/>
                </a:solidFill>
              </a:rPr>
              <a:t>：</a:t>
            </a:r>
            <a:r>
              <a:rPr lang="en-US" altLang="zh-CN" u="sng" dirty="0" smtClean="0">
                <a:solidFill>
                  <a:srgbClr val="FF0000"/>
                </a:solidFill>
              </a:rPr>
              <a:t>(                                           )                                                                                        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Nationality:</a:t>
            </a:r>
            <a:r>
              <a:rPr lang="en-US" altLang="zh-CN" u="sng" dirty="0" smtClean="0">
                <a:solidFill>
                  <a:srgbClr val="FF0000"/>
                </a:solidFill>
              </a:rPr>
              <a:t> (                                           ) 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r>
              <a:rPr lang="en-US" altLang="zh-CN" dirty="0" smtClean="0">
                <a:solidFill>
                  <a:srgbClr val="FF0000"/>
                </a:solidFill>
              </a:rPr>
              <a:t>Country :</a:t>
            </a:r>
            <a:r>
              <a:rPr lang="en-US" altLang="zh-CN" u="sng" dirty="0" smtClean="0">
                <a:solidFill>
                  <a:srgbClr val="FF0000"/>
                </a:solidFill>
              </a:rPr>
              <a:t> (                                           ) 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r>
              <a:rPr lang="en-US" altLang="zh-CN" dirty="0" smtClean="0">
                <a:solidFill>
                  <a:srgbClr val="FF0000"/>
                </a:solidFill>
              </a:rPr>
              <a:t>City :</a:t>
            </a:r>
            <a:r>
              <a:rPr lang="en-US" altLang="zh-CN" u="sng" dirty="0" smtClean="0">
                <a:solidFill>
                  <a:srgbClr val="FF0000"/>
                </a:solidFill>
              </a:rPr>
              <a:t> (                                           ) 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Font typeface="Wingdings" pitchFamily="2" charset="2"/>
              <a:buChar char="u"/>
            </a:pPr>
            <a:r>
              <a:rPr lang="en-US" altLang="zh-CN" dirty="0" smtClean="0"/>
              <a:t>Topics when meeting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04351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altLang="zh-CN" sz="2000" dirty="0" smtClean="0">
                <a:latin typeface="Times New Roman" pitchFamily="18" charset="0"/>
              </a:rPr>
              <a:t>A. Discuss what good topics are and what bad/forbidden topics are in the talk .</a:t>
            </a:r>
          </a:p>
          <a:p>
            <a:pPr>
              <a:spcBef>
                <a:spcPct val="50000"/>
              </a:spcBef>
            </a:pPr>
            <a:endParaRPr lang="en-US" altLang="zh-CN" sz="2000" dirty="0" smtClean="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zh-CN" dirty="0" smtClean="0">
                <a:latin typeface="Times New Roman" pitchFamily="18" charset="0"/>
              </a:rPr>
              <a:t> offering / travel / accommodation / weather /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>
                <a:latin typeface="Times New Roman" pitchFamily="18" charset="0"/>
              </a:rPr>
              <a:t> spare </a:t>
            </a:r>
            <a:r>
              <a:rPr lang="en-US" altLang="zh-CN" dirty="0" err="1" smtClean="0">
                <a:latin typeface="Times New Roman" pitchFamily="18" charset="0"/>
              </a:rPr>
              <a:t>time:hobbies</a:t>
            </a:r>
            <a:r>
              <a:rPr lang="en-US" altLang="zh-CN" dirty="0" smtClean="0">
                <a:latin typeface="Times New Roman" pitchFamily="18" charset="0"/>
              </a:rPr>
              <a:t> / </a:t>
            </a:r>
            <a:r>
              <a:rPr lang="en-US" altLang="zh-CN" dirty="0" err="1" smtClean="0">
                <a:latin typeface="Times New Roman" pitchFamily="18" charset="0"/>
              </a:rPr>
              <a:t>origins:nationality</a:t>
            </a:r>
            <a:r>
              <a:rPr lang="en-US" altLang="zh-CN" dirty="0" smtClean="0">
                <a:latin typeface="Times New Roman" pitchFamily="18" charset="0"/>
              </a:rPr>
              <a:t> / jobs /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>
                <a:latin typeface="Times New Roman" pitchFamily="18" charset="0"/>
              </a:rPr>
              <a:t> titles and positions / salary / marriage / religion /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>
                <a:latin typeface="Times New Roman" pitchFamily="18" charset="0"/>
              </a:rPr>
              <a:t> age / sex / racial tensions / family / politics</a:t>
            </a: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4000" dirty="0">
                <a:solidFill>
                  <a:srgbClr val="FF0066"/>
                </a:solidFill>
              </a:rPr>
              <a:t>B. Possible answers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zh-CN" sz="2400" dirty="0"/>
              <a:t>    </a:t>
            </a:r>
            <a:r>
              <a:rPr lang="en-US" altLang="zh-CN" dirty="0">
                <a:solidFill>
                  <a:schemeClr val="hlink"/>
                </a:solidFill>
              </a:rPr>
              <a:t>Good  topics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CN" sz="2400" dirty="0">
                <a:effectLst/>
                <a:latin typeface="Times New Roman" pitchFamily="18" charset="0"/>
              </a:rPr>
              <a:t>        Offering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CN" sz="2400" dirty="0">
                <a:effectLst/>
                <a:latin typeface="Times New Roman" pitchFamily="18" charset="0"/>
              </a:rPr>
              <a:t>        Travel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CN" sz="2400" dirty="0">
                <a:effectLst/>
                <a:latin typeface="Times New Roman" pitchFamily="18" charset="0"/>
              </a:rPr>
              <a:t>        Accommodation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CN" sz="2400" dirty="0">
                <a:effectLst/>
                <a:latin typeface="Times New Roman" pitchFamily="18" charset="0"/>
              </a:rPr>
              <a:t>        weather 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CN" sz="2400" dirty="0">
                <a:effectLst/>
                <a:latin typeface="Times New Roman" pitchFamily="18" charset="0"/>
              </a:rPr>
              <a:t>        spare </a:t>
            </a:r>
            <a:r>
              <a:rPr lang="en-US" altLang="zh-CN" sz="2400" dirty="0" err="1">
                <a:effectLst/>
                <a:latin typeface="Times New Roman" pitchFamily="18" charset="0"/>
              </a:rPr>
              <a:t>time:hobbies</a:t>
            </a:r>
            <a:endParaRPr lang="en-US" altLang="zh-CN" sz="2400" dirty="0">
              <a:effectLst/>
              <a:latin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CN" sz="2400" dirty="0">
                <a:effectLst/>
                <a:latin typeface="Times New Roman" pitchFamily="18" charset="0"/>
              </a:rPr>
              <a:t>        </a:t>
            </a:r>
            <a:r>
              <a:rPr lang="en-US" altLang="zh-CN" sz="2400" dirty="0" err="1">
                <a:effectLst/>
                <a:latin typeface="Times New Roman" pitchFamily="18" charset="0"/>
              </a:rPr>
              <a:t>origins:nationality</a:t>
            </a:r>
            <a:r>
              <a:rPr lang="en-US" altLang="zh-CN" sz="2400" dirty="0">
                <a:effectLst/>
                <a:latin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CN" sz="2400" dirty="0">
                <a:effectLst/>
                <a:latin typeface="Times New Roman" pitchFamily="18" charset="0"/>
              </a:rPr>
              <a:t>        jobs 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CN" sz="2400" dirty="0">
                <a:effectLst/>
                <a:latin typeface="Times New Roman" pitchFamily="18" charset="0"/>
              </a:rPr>
              <a:t>        titles and positions</a:t>
            </a:r>
            <a:r>
              <a:rPr lang="en-US" altLang="zh-CN" dirty="0">
                <a:effectLst/>
                <a:latin typeface="Times New Roman" pitchFamily="18" charset="0"/>
              </a:rPr>
              <a:t> </a:t>
            </a:r>
            <a:endParaRPr lang="en-US" altLang="zh-CN" sz="2400" dirty="0"/>
          </a:p>
          <a:p>
            <a:pPr>
              <a:lnSpc>
                <a:spcPct val="90000"/>
              </a:lnSpc>
              <a:buFontTx/>
              <a:buNone/>
            </a:pPr>
            <a:endParaRPr lang="en-US" altLang="zh-CN" sz="2400" dirty="0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zh-CN" dirty="0">
                <a:solidFill>
                  <a:schemeClr val="hlink"/>
                </a:solidFill>
              </a:rPr>
              <a:t>Bad topics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CN" sz="2400" dirty="0">
                <a:effectLst/>
                <a:latin typeface="Times New Roman" pitchFamily="18" charset="0"/>
              </a:rPr>
              <a:t>    salary 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CN" sz="2400" dirty="0">
                <a:effectLst/>
                <a:latin typeface="Times New Roman" pitchFamily="18" charset="0"/>
              </a:rPr>
              <a:t>    marriage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CN" sz="2400" dirty="0">
                <a:effectLst/>
                <a:latin typeface="Times New Roman" pitchFamily="18" charset="0"/>
              </a:rPr>
              <a:t>    religion 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CN" sz="2400" dirty="0">
                <a:effectLst/>
                <a:latin typeface="Times New Roman" pitchFamily="18" charset="0"/>
              </a:rPr>
              <a:t>    age 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CN" sz="2400" dirty="0">
                <a:effectLst/>
                <a:latin typeface="Times New Roman" pitchFamily="18" charset="0"/>
              </a:rPr>
              <a:t>    sex 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CN" sz="2400" dirty="0">
                <a:effectLst/>
                <a:latin typeface="Times New Roman" pitchFamily="18" charset="0"/>
              </a:rPr>
              <a:t>    racial tensions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CN" sz="2400" dirty="0">
                <a:effectLst/>
                <a:latin typeface="Times New Roman" pitchFamily="18" charset="0"/>
              </a:rPr>
              <a:t>    family  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CN" sz="2400" dirty="0">
                <a:effectLst/>
                <a:latin typeface="Times New Roman" pitchFamily="18" charset="0"/>
              </a:rPr>
              <a:t>    politics</a:t>
            </a:r>
            <a:endParaRPr lang="en-US" altLang="zh-CN" sz="2400" dirty="0"/>
          </a:p>
          <a:p>
            <a:pPr>
              <a:lnSpc>
                <a:spcPct val="90000"/>
              </a:lnSpc>
              <a:buFontTx/>
              <a:buNone/>
            </a:pPr>
            <a:endParaRPr lang="en-US" altLang="zh-CN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92100"/>
            <a:ext cx="9144000" cy="1384300"/>
          </a:xfrm>
        </p:spPr>
        <p:txBody>
          <a:bodyPr/>
          <a:lstStyle/>
          <a:p>
            <a:r>
              <a:rPr lang="en-US" altLang="zh-CN" sz="3200" b="1" dirty="0">
                <a:solidFill>
                  <a:srgbClr val="FF0066"/>
                </a:solidFill>
              </a:rPr>
              <a:t>◆</a:t>
            </a:r>
            <a:r>
              <a:rPr lang="en-US" altLang="zh-CN" sz="2400" b="1" dirty="0">
                <a:solidFill>
                  <a:schemeClr val="hlink"/>
                </a:solidFill>
              </a:rPr>
              <a:t>Cross-cultural differences in communication</a:t>
            </a:r>
            <a:br>
              <a:rPr lang="en-US" altLang="zh-CN" sz="2400" b="1" dirty="0">
                <a:solidFill>
                  <a:schemeClr val="hlink"/>
                </a:solidFill>
              </a:rPr>
            </a:br>
            <a:endParaRPr lang="en-US" altLang="zh-CN" sz="2400" b="1" dirty="0">
              <a:solidFill>
                <a:schemeClr val="hlink"/>
              </a:solidFill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CN" sz="2400" b="1" dirty="0">
                <a:latin typeface="宋体" pitchFamily="2" charset="-122"/>
              </a:rPr>
              <a:t>1</a:t>
            </a:r>
            <a:r>
              <a:rPr lang="zh-CN" altLang="en-US" sz="2400" b="1" dirty="0">
                <a:latin typeface="宋体" pitchFamily="2" charset="-122"/>
              </a:rPr>
              <a:t>．回答提问 </a:t>
            </a:r>
            <a:r>
              <a:rPr lang="zh-CN" altLang="en-US" sz="2400" b="1" dirty="0" smtClean="0">
                <a:latin typeface="宋体" pitchFamily="2" charset="-122"/>
                <a:hlinkClick r:id="rId2" action="ppaction://hlinksldjump"/>
              </a:rPr>
              <a:t>幻灯片 </a:t>
            </a:r>
            <a:r>
              <a:rPr lang="en-US" altLang="zh-CN" sz="2400" b="1" dirty="0" smtClean="0">
                <a:latin typeface="宋体" pitchFamily="2" charset="-122"/>
                <a:hlinkClick r:id="rId2" action="ppaction://hlinksldjump"/>
              </a:rPr>
              <a:t>40</a:t>
            </a:r>
            <a:endParaRPr lang="zh-CN" altLang="en-US" sz="2400" dirty="0">
              <a:latin typeface="宋体" pitchFamily="2" charset="-122"/>
            </a:endParaRPr>
          </a:p>
          <a:p>
            <a:r>
              <a:rPr lang="en-US" altLang="zh-CN" sz="2400" b="1" dirty="0">
                <a:latin typeface="宋体" pitchFamily="2" charset="-122"/>
              </a:rPr>
              <a:t>2</a:t>
            </a:r>
            <a:r>
              <a:rPr lang="zh-CN" altLang="en-US" sz="2400" b="1" dirty="0">
                <a:latin typeface="宋体" pitchFamily="2" charset="-122"/>
              </a:rPr>
              <a:t>．亲属</a:t>
            </a:r>
            <a:r>
              <a:rPr lang="zh-CN" altLang="en-US" sz="2400" b="1" dirty="0" smtClean="0">
                <a:latin typeface="宋体" pitchFamily="2" charset="-122"/>
              </a:rPr>
              <a:t>称谓</a:t>
            </a:r>
            <a:r>
              <a:rPr lang="zh-CN" altLang="en-US" sz="2400" b="1" dirty="0" smtClean="0">
                <a:latin typeface="宋体" pitchFamily="2" charset="-122"/>
                <a:hlinkClick r:id="rId3" action="ppaction://hlinksldjump"/>
              </a:rPr>
              <a:t>幻灯片 </a:t>
            </a:r>
            <a:r>
              <a:rPr lang="en-US" altLang="zh-CN" sz="2400" b="1" dirty="0" smtClean="0">
                <a:latin typeface="宋体" pitchFamily="2" charset="-122"/>
                <a:hlinkClick r:id="rId3" action="ppaction://hlinksldjump"/>
              </a:rPr>
              <a:t>41</a:t>
            </a:r>
            <a:endParaRPr lang="zh-CN" altLang="en-US" sz="2400" b="1" dirty="0">
              <a:latin typeface="宋体" pitchFamily="2" charset="-122"/>
            </a:endParaRPr>
          </a:p>
          <a:p>
            <a:r>
              <a:rPr lang="en-US" altLang="zh-CN" sz="2400" b="1" dirty="0">
                <a:latin typeface="宋体" pitchFamily="2" charset="-122"/>
              </a:rPr>
              <a:t>3</a:t>
            </a:r>
            <a:r>
              <a:rPr lang="zh-CN" altLang="en-US" sz="2400" b="1" dirty="0">
                <a:latin typeface="宋体" pitchFamily="2" charset="-122"/>
              </a:rPr>
              <a:t>．考虑问题的</a:t>
            </a:r>
            <a:r>
              <a:rPr lang="zh-CN" altLang="en-US" sz="2400" b="1" dirty="0" smtClean="0">
                <a:latin typeface="宋体" pitchFamily="2" charset="-122"/>
              </a:rPr>
              <a:t>主体</a:t>
            </a:r>
            <a:r>
              <a:rPr lang="zh-CN" altLang="en-US" sz="2400" b="1" dirty="0" smtClean="0">
                <a:latin typeface="宋体" pitchFamily="2" charset="-122"/>
                <a:hlinkClick r:id="rId4" action="ppaction://hlinksldjump"/>
              </a:rPr>
              <a:t>幻灯片 </a:t>
            </a:r>
            <a:r>
              <a:rPr lang="en-US" altLang="zh-CN" sz="2400" b="1" dirty="0" smtClean="0">
                <a:latin typeface="宋体" pitchFamily="2" charset="-122"/>
                <a:hlinkClick r:id="rId4" action="ppaction://hlinksldjump"/>
              </a:rPr>
              <a:t>42</a:t>
            </a:r>
            <a:endParaRPr lang="zh-CN" altLang="en-US" sz="2400" b="1" dirty="0">
              <a:latin typeface="宋体" pitchFamily="2" charset="-122"/>
            </a:endParaRPr>
          </a:p>
          <a:p>
            <a:r>
              <a:rPr lang="en-US" altLang="zh-CN" sz="2400" b="1" dirty="0">
                <a:latin typeface="宋体" pitchFamily="2" charset="-122"/>
              </a:rPr>
              <a:t>4</a:t>
            </a:r>
            <a:r>
              <a:rPr lang="zh-CN" altLang="en-US" sz="2400" b="1" dirty="0">
                <a:latin typeface="宋体" pitchFamily="2" charset="-122"/>
              </a:rPr>
              <a:t>．问候用语</a:t>
            </a:r>
            <a:r>
              <a:rPr lang="zh-CN" altLang="en-US" sz="2400" b="1" dirty="0">
                <a:solidFill>
                  <a:srgbClr val="0000FF"/>
                </a:solidFill>
                <a:latin typeface="宋体" pitchFamily="2" charset="-122"/>
              </a:rPr>
              <a:t> </a:t>
            </a:r>
            <a:r>
              <a:rPr lang="zh-CN" altLang="en-US" sz="2400" b="1" dirty="0" smtClean="0">
                <a:solidFill>
                  <a:srgbClr val="0000FF"/>
                </a:solidFill>
                <a:latin typeface="宋体" pitchFamily="2" charset="-122"/>
                <a:hlinkClick r:id="rId5" action="ppaction://hlinksldjump"/>
              </a:rPr>
              <a:t>幻灯片 </a:t>
            </a:r>
            <a:r>
              <a:rPr lang="en-US" altLang="zh-CN" sz="2400" b="1" dirty="0" smtClean="0">
                <a:solidFill>
                  <a:srgbClr val="0000FF"/>
                </a:solidFill>
                <a:latin typeface="宋体" pitchFamily="2" charset="-122"/>
                <a:hlinkClick r:id="rId5" action="ppaction://hlinksldjump"/>
              </a:rPr>
              <a:t>43</a:t>
            </a:r>
            <a:endParaRPr lang="zh-CN" altLang="en-US" sz="2400" b="1" dirty="0">
              <a:solidFill>
                <a:srgbClr val="0000FF"/>
              </a:solidFill>
              <a:latin typeface="宋体" pitchFamily="2" charset="-122"/>
            </a:endParaRPr>
          </a:p>
          <a:p>
            <a:r>
              <a:rPr lang="en-US" altLang="zh-CN" sz="2400" b="1" dirty="0">
                <a:latin typeface="宋体" pitchFamily="2" charset="-122"/>
              </a:rPr>
              <a:t>5</a:t>
            </a:r>
            <a:r>
              <a:rPr lang="zh-CN" altLang="en-US" sz="2400" b="1" dirty="0">
                <a:latin typeface="宋体" pitchFamily="2" charset="-122"/>
              </a:rPr>
              <a:t>．面对恭维</a:t>
            </a:r>
            <a:r>
              <a:rPr lang="zh-CN" altLang="en-US" sz="2400" b="1" dirty="0">
                <a:solidFill>
                  <a:srgbClr val="0000FF"/>
                </a:solidFill>
                <a:latin typeface="宋体" pitchFamily="2" charset="-122"/>
              </a:rPr>
              <a:t> </a:t>
            </a:r>
            <a:r>
              <a:rPr lang="zh-CN" altLang="en-US" sz="2400" b="1" dirty="0" smtClean="0">
                <a:solidFill>
                  <a:srgbClr val="0000FF"/>
                </a:solidFill>
                <a:latin typeface="宋体" pitchFamily="2" charset="-122"/>
                <a:hlinkClick r:id="rId6" action="ppaction://hlinksldjump"/>
              </a:rPr>
              <a:t>幻灯片 </a:t>
            </a:r>
            <a:r>
              <a:rPr lang="en-US" altLang="zh-CN" sz="2400" b="1" dirty="0" smtClean="0">
                <a:solidFill>
                  <a:srgbClr val="0000FF"/>
                </a:solidFill>
                <a:latin typeface="宋体" pitchFamily="2" charset="-122"/>
                <a:hlinkClick r:id="rId6" action="ppaction://hlinksldjump"/>
              </a:rPr>
              <a:t>44</a:t>
            </a:r>
            <a:endParaRPr lang="zh-CN" altLang="en-US" sz="2400" b="1" dirty="0">
              <a:solidFill>
                <a:srgbClr val="0000FF"/>
              </a:solidFill>
              <a:latin typeface="宋体" pitchFamily="2" charset="-122"/>
            </a:endParaRPr>
          </a:p>
          <a:p>
            <a:r>
              <a:rPr lang="en-US" altLang="zh-CN" sz="2400" b="1" dirty="0">
                <a:latin typeface="宋体" pitchFamily="2" charset="-122"/>
              </a:rPr>
              <a:t>6</a:t>
            </a:r>
            <a:r>
              <a:rPr lang="zh-CN" altLang="en-US" sz="2400" b="1" dirty="0">
                <a:latin typeface="宋体" pitchFamily="2" charset="-122"/>
              </a:rPr>
              <a:t>．电话用语</a:t>
            </a:r>
            <a:r>
              <a:rPr lang="zh-CN" altLang="en-US" sz="2400" b="1" dirty="0">
                <a:solidFill>
                  <a:srgbClr val="0000FF"/>
                </a:solidFill>
                <a:latin typeface="宋体" pitchFamily="2" charset="-122"/>
              </a:rPr>
              <a:t> </a:t>
            </a:r>
            <a:r>
              <a:rPr lang="zh-CN" altLang="en-US" sz="2400" b="1" dirty="0" smtClean="0">
                <a:solidFill>
                  <a:srgbClr val="0000FF"/>
                </a:solidFill>
                <a:latin typeface="宋体" pitchFamily="2" charset="-122"/>
                <a:hlinkClick r:id="rId7" action="ppaction://hlinksldjump"/>
              </a:rPr>
              <a:t>幻灯片 </a:t>
            </a:r>
            <a:r>
              <a:rPr lang="en-US" altLang="zh-CN" sz="2400" b="1" dirty="0" smtClean="0">
                <a:solidFill>
                  <a:srgbClr val="0000FF"/>
                </a:solidFill>
                <a:latin typeface="宋体" pitchFamily="2" charset="-122"/>
                <a:hlinkClick r:id="rId7" action="ppaction://hlinksldjump"/>
              </a:rPr>
              <a:t>45</a:t>
            </a:r>
            <a:endParaRPr lang="zh-CN" altLang="en-US" sz="2400" b="1" dirty="0">
              <a:solidFill>
                <a:srgbClr val="0000FF"/>
              </a:solidFill>
              <a:latin typeface="宋体" pitchFamily="2" charset="-122"/>
            </a:endParaRPr>
          </a:p>
          <a:p>
            <a:r>
              <a:rPr lang="en-US" altLang="zh-CN" sz="2400" b="1" dirty="0">
                <a:latin typeface="宋体" pitchFamily="2" charset="-122"/>
              </a:rPr>
              <a:t>7</a:t>
            </a:r>
            <a:r>
              <a:rPr lang="zh-CN" altLang="en-US" sz="2400" b="1" dirty="0">
                <a:latin typeface="宋体" pitchFamily="2" charset="-122"/>
              </a:rPr>
              <a:t>．接受</a:t>
            </a:r>
            <a:r>
              <a:rPr lang="zh-CN" altLang="en-US" sz="2400" b="1" dirty="0" smtClean="0">
                <a:latin typeface="宋体" pitchFamily="2" charset="-122"/>
              </a:rPr>
              <a:t>礼物</a:t>
            </a:r>
            <a:r>
              <a:rPr lang="zh-CN" altLang="en-US" sz="2400" b="1" dirty="0" smtClean="0">
                <a:latin typeface="宋体" pitchFamily="2" charset="-122"/>
                <a:hlinkClick r:id="rId8" action="ppaction://hlinksldjump"/>
              </a:rPr>
              <a:t>幻灯片 </a:t>
            </a:r>
            <a:r>
              <a:rPr lang="en-US" altLang="zh-CN" sz="2400" b="1" dirty="0" smtClean="0">
                <a:latin typeface="宋体" pitchFamily="2" charset="-122"/>
                <a:hlinkClick r:id="rId8" action="ppaction://hlinksldjump"/>
              </a:rPr>
              <a:t>46</a:t>
            </a:r>
            <a:endParaRPr lang="zh-CN" altLang="en-US" sz="2400" b="1" dirty="0">
              <a:latin typeface="宋体" pitchFamily="2" charset="-122"/>
            </a:endParaRPr>
          </a:p>
          <a:p>
            <a:r>
              <a:rPr lang="en-US" altLang="zh-CN" sz="2400" b="1" dirty="0">
                <a:latin typeface="宋体" pitchFamily="2" charset="-122"/>
              </a:rPr>
              <a:t>8</a:t>
            </a:r>
            <a:r>
              <a:rPr lang="zh-CN" altLang="en-US" sz="2400" b="1" dirty="0">
                <a:latin typeface="宋体" pitchFamily="2" charset="-122"/>
              </a:rPr>
              <a:t>．称呼</a:t>
            </a:r>
            <a:r>
              <a:rPr lang="zh-CN" altLang="en-US" sz="2400" b="1" dirty="0" smtClean="0">
                <a:latin typeface="宋体" pitchFamily="2" charset="-122"/>
              </a:rPr>
              <a:t>用语</a:t>
            </a:r>
            <a:r>
              <a:rPr lang="zh-CN" altLang="en-US" sz="2400" b="1" dirty="0" smtClean="0">
                <a:latin typeface="宋体" pitchFamily="2" charset="-122"/>
                <a:hlinkClick r:id="rId9" action="ppaction://hlinksldjump"/>
              </a:rPr>
              <a:t>幻灯片 </a:t>
            </a:r>
            <a:r>
              <a:rPr lang="en-US" altLang="zh-CN" sz="2400" b="1" dirty="0" smtClean="0">
                <a:latin typeface="宋体" pitchFamily="2" charset="-122"/>
                <a:hlinkClick r:id="rId9" action="ppaction://hlinksldjump"/>
              </a:rPr>
              <a:t>47</a:t>
            </a:r>
            <a:endParaRPr lang="zh-CN" altLang="en-US" sz="2400" b="1" dirty="0">
              <a:latin typeface="宋体" pitchFamily="2" charset="-122"/>
            </a:endParaRPr>
          </a:p>
          <a:p>
            <a:r>
              <a:rPr lang="en-US" altLang="zh-CN" sz="2400" b="1" dirty="0">
                <a:latin typeface="宋体" pitchFamily="2" charset="-122"/>
              </a:rPr>
              <a:t>9</a:t>
            </a:r>
            <a:r>
              <a:rPr lang="zh-CN" altLang="en-US" sz="2400" b="1" dirty="0">
                <a:latin typeface="宋体" pitchFamily="2" charset="-122"/>
              </a:rPr>
              <a:t>．体贴他人 </a:t>
            </a:r>
            <a:r>
              <a:rPr lang="zh-CN" altLang="en-US" sz="2400" b="1" dirty="0" smtClean="0">
                <a:latin typeface="宋体" pitchFamily="2" charset="-122"/>
                <a:hlinkClick r:id="rId10" action="ppaction://hlinksldjump"/>
              </a:rPr>
              <a:t>幻灯片 </a:t>
            </a:r>
            <a:r>
              <a:rPr lang="en-US" altLang="zh-CN" sz="2400" b="1" dirty="0" smtClean="0">
                <a:latin typeface="宋体" pitchFamily="2" charset="-122"/>
                <a:hlinkClick r:id="rId10" action="ppaction://hlinksldjump"/>
              </a:rPr>
              <a:t>48</a:t>
            </a:r>
            <a:endParaRPr lang="zh-CN" altLang="en-US" sz="2400" b="1" dirty="0">
              <a:latin typeface="宋体" pitchFamily="2" charset="-122"/>
            </a:endParaRPr>
          </a:p>
          <a:p>
            <a:r>
              <a:rPr lang="en-US" altLang="zh-CN" sz="2400" b="1" dirty="0">
                <a:latin typeface="宋体" pitchFamily="2" charset="-122"/>
              </a:rPr>
              <a:t>10</a:t>
            </a:r>
            <a:r>
              <a:rPr lang="zh-CN" altLang="en-US" sz="2400" b="1" dirty="0">
                <a:latin typeface="宋体" pitchFamily="2" charset="-122"/>
              </a:rPr>
              <a:t>．请客</a:t>
            </a:r>
            <a:r>
              <a:rPr lang="zh-CN" altLang="en-US" sz="2400" b="1" dirty="0" smtClean="0">
                <a:latin typeface="宋体" pitchFamily="2" charset="-122"/>
              </a:rPr>
              <a:t>吃饭</a:t>
            </a:r>
            <a:r>
              <a:rPr lang="zh-CN" altLang="en-US" sz="2400" b="1" dirty="0" smtClean="0">
                <a:latin typeface="宋体" pitchFamily="2" charset="-122"/>
                <a:hlinkClick r:id="rId11" action="ppaction://hlinksldjump"/>
              </a:rPr>
              <a:t>幻灯片 </a:t>
            </a:r>
            <a:r>
              <a:rPr lang="en-US" altLang="zh-CN" sz="2400" b="1" dirty="0" smtClean="0">
                <a:latin typeface="宋体" pitchFamily="2" charset="-122"/>
                <a:hlinkClick r:id="rId11" action="ppaction://hlinksldjump"/>
              </a:rPr>
              <a:t>49</a:t>
            </a:r>
            <a:endParaRPr lang="zh-CN" altLang="en-US" sz="2400" b="1" dirty="0">
              <a:latin typeface="宋体" pitchFamily="2" charset="-122"/>
            </a:endParaRPr>
          </a:p>
          <a:p>
            <a:endParaRPr lang="zh-CN" altLang="en-US" sz="2400" b="1" dirty="0">
              <a:latin typeface="宋体" pitchFamily="2" charset="-122"/>
            </a:endParaRPr>
          </a:p>
          <a:p>
            <a:endParaRPr lang="zh-CN" altLang="en-US" sz="1800" b="1" dirty="0">
              <a:latin typeface="宋体" pitchFamily="2" charset="-122"/>
            </a:endParaRPr>
          </a:p>
          <a:p>
            <a:endParaRPr lang="zh-CN" altLang="en-US" sz="1800" b="1" dirty="0">
              <a:solidFill>
                <a:srgbClr val="0000FF"/>
              </a:solidFill>
            </a:endParaRPr>
          </a:p>
          <a:p>
            <a:endParaRPr lang="en-US" altLang="zh-CN" sz="18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500042"/>
            <a:ext cx="9144000" cy="74481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800" dirty="0" smtClean="0"/>
              <a:t>Rules of  study oral English :</a:t>
            </a:r>
          </a:p>
          <a:p>
            <a:endParaRPr lang="en-US" altLang="zh-CN" sz="3800" dirty="0"/>
          </a:p>
          <a:p>
            <a:endParaRPr lang="en-US" altLang="zh-CN" sz="3800" dirty="0" smtClean="0"/>
          </a:p>
          <a:p>
            <a:pPr marL="342900" indent="-342900">
              <a:buAutoNum type="arabicPeriod"/>
            </a:pPr>
            <a:r>
              <a:rPr lang="en-US" sz="3000" dirty="0"/>
              <a:t>G</a:t>
            </a:r>
            <a:r>
              <a:rPr lang="en-US" sz="3000" dirty="0" smtClean="0"/>
              <a:t>ain </a:t>
            </a:r>
            <a:r>
              <a:rPr lang="en-US" sz="3000" dirty="0"/>
              <a:t>the concept of studying and master </a:t>
            </a:r>
            <a:r>
              <a:rPr lang="en-US" sz="3000" dirty="0" smtClean="0"/>
              <a:t>the best ways fit for us</a:t>
            </a:r>
          </a:p>
          <a:p>
            <a:pPr marL="342900" indent="-342900">
              <a:buAutoNum type="arabicPeriod"/>
            </a:pPr>
            <a:r>
              <a:rPr lang="en-US" sz="3000" dirty="0"/>
              <a:t>Trust yourself </a:t>
            </a:r>
            <a:endParaRPr lang="en-US" sz="3000" dirty="0" smtClean="0"/>
          </a:p>
          <a:p>
            <a:pPr marL="342900" indent="-342900">
              <a:buAutoNum type="arabicPeriod"/>
            </a:pPr>
            <a:r>
              <a:rPr lang="en-US" altLang="zh-CN" sz="3000" dirty="0" smtClean="0"/>
              <a:t>Know what we have learned very well.</a:t>
            </a:r>
          </a:p>
          <a:p>
            <a:r>
              <a:rPr lang="en-US" sz="3200" dirty="0" smtClean="0"/>
              <a:t> </a:t>
            </a:r>
            <a:r>
              <a:rPr lang="en-US" sz="2000" dirty="0" smtClean="0"/>
              <a:t> 1) </a:t>
            </a:r>
            <a:r>
              <a:rPr lang="en-US" sz="2000" dirty="0"/>
              <a:t>E</a:t>
            </a:r>
            <a:r>
              <a:rPr lang="en-US" sz="2000" dirty="0" smtClean="0"/>
              <a:t>ncode letters</a:t>
            </a:r>
          </a:p>
          <a:p>
            <a:r>
              <a:rPr lang="en-US" sz="2000" dirty="0" smtClean="0"/>
              <a:t>          A1  </a:t>
            </a:r>
            <a:r>
              <a:rPr lang="en-US" sz="2000" dirty="0"/>
              <a:t>b2  c3  d4  e5  f6  g7  h8  I9  j10  k11  l12  m13  n14 </a:t>
            </a:r>
            <a:endParaRPr lang="zh-CN" altLang="en-US" sz="2000" dirty="0"/>
          </a:p>
          <a:p>
            <a:r>
              <a:rPr lang="en-US" sz="2000" dirty="0" smtClean="0"/>
              <a:t>          o15  p16  q17  r18  s19  t20  u21  v22  w23  x24  y25  z26</a:t>
            </a:r>
          </a:p>
          <a:p>
            <a:r>
              <a:rPr lang="en-US" sz="2000" dirty="0" smtClean="0"/>
              <a:t>   2)</a:t>
            </a:r>
            <a:r>
              <a:rPr lang="en-US" sz="2000" dirty="0"/>
              <a:t> Encode </a:t>
            </a:r>
            <a:r>
              <a:rPr lang="en-US" sz="2000" dirty="0" smtClean="0"/>
              <a:t> words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      people(16-5-15-16-12-5</a:t>
            </a:r>
            <a:r>
              <a:rPr lang="en-US" sz="2000" dirty="0"/>
              <a:t>)       dog (4-15-7)   smile(19-13-9-12-5)</a:t>
            </a:r>
            <a:endParaRPr lang="zh-CN" altLang="en-US" sz="2000" dirty="0"/>
          </a:p>
          <a:p>
            <a:r>
              <a:rPr lang="zh-CN" altLang="en-US" sz="2000" dirty="0" smtClean="0">
                <a:hlinkClick r:id="rId2" action="ppaction://hlinksldjump"/>
              </a:rPr>
              <a:t>幻灯片 </a:t>
            </a:r>
            <a:r>
              <a:rPr lang="en-US" altLang="zh-CN" sz="2000" dirty="0" smtClean="0">
                <a:hlinkClick r:id="rId2" action="ppaction://hlinksldjump"/>
              </a:rPr>
              <a:t>3</a:t>
            </a:r>
            <a:endParaRPr lang="en-US" sz="2000" dirty="0" smtClean="0"/>
          </a:p>
          <a:p>
            <a:endParaRPr lang="en-US" altLang="zh-CN" sz="2000" dirty="0" smtClean="0"/>
          </a:p>
          <a:p>
            <a:r>
              <a:rPr lang="en-US" sz="2000" dirty="0" smtClean="0"/>
              <a:t> </a:t>
            </a:r>
            <a:endParaRPr lang="en-US" altLang="zh-CN" dirty="0" smtClean="0"/>
          </a:p>
          <a:p>
            <a:pPr marL="342900" indent="-342900">
              <a:buAutoNum type="arabicPeriod"/>
            </a:pPr>
            <a:endParaRPr lang="en-US" altLang="zh-CN" dirty="0"/>
          </a:p>
          <a:p>
            <a:pPr marL="342900" indent="-342900">
              <a:buAutoNum type="arabicPeriod"/>
            </a:pPr>
            <a:endParaRPr lang="en-US" altLang="zh-CN" dirty="0" smtClean="0"/>
          </a:p>
          <a:p>
            <a:pPr marL="342900" indent="-342900">
              <a:buAutoNum type="arabicPeriod"/>
            </a:pPr>
            <a:endParaRPr lang="en-US" altLang="zh-CN" dirty="0"/>
          </a:p>
          <a:p>
            <a:pPr marL="342900" indent="-342900">
              <a:buAutoNum type="arabicPeriod"/>
            </a:pPr>
            <a:endParaRPr lang="zh-CN" altLang="en-US" dirty="0"/>
          </a:p>
        </p:txBody>
      </p:sp>
      <p:sp>
        <p:nvSpPr>
          <p:cNvPr id="3" name="流程图: 摘录 2"/>
          <p:cNvSpPr/>
          <p:nvPr/>
        </p:nvSpPr>
        <p:spPr>
          <a:xfrm>
            <a:off x="0" y="5786454"/>
            <a:ext cx="1428728" cy="357190"/>
          </a:xfrm>
          <a:prstGeom prst="flowChartExtra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/>
          </p:nvPr>
        </p:nvSpPr>
        <p:spPr>
          <a:xfrm>
            <a:off x="0" y="228600"/>
            <a:ext cx="9144000" cy="5867400"/>
          </a:xfrm>
        </p:spPr>
        <p:txBody>
          <a:bodyPr>
            <a:normAutofit fontScale="92500" lnSpcReduction="10000"/>
          </a:bodyPr>
          <a:lstStyle/>
          <a:p>
            <a:pPr algn="just">
              <a:buFontTx/>
              <a:buNone/>
            </a:pPr>
            <a:r>
              <a:rPr lang="en-US" altLang="zh-CN" sz="1800" dirty="0">
                <a:latin typeface="宋体" pitchFamily="2" charset="-122"/>
              </a:rPr>
              <a:t>       </a:t>
            </a:r>
            <a:endParaRPr lang="en-US" altLang="zh-CN" sz="1800" dirty="0">
              <a:latin typeface="宋体" pitchFamily="2" charset="-122"/>
              <a:cs typeface="Times New Roman" pitchFamily="18" charset="0"/>
            </a:endParaRPr>
          </a:p>
          <a:p>
            <a:pPr algn="just"/>
            <a:r>
              <a:rPr lang="en-US" altLang="zh-CN" b="1" dirty="0">
                <a:latin typeface="宋体" pitchFamily="2" charset="-122"/>
                <a:cs typeface="Times New Roman" pitchFamily="18" charset="0"/>
              </a:rPr>
              <a:t>1</a:t>
            </a:r>
            <a:r>
              <a:rPr lang="zh-CN" altLang="en-US" b="1" dirty="0">
                <a:latin typeface="宋体" pitchFamily="2" charset="-122"/>
                <a:cs typeface="Times New Roman" pitchFamily="18" charset="0"/>
              </a:rPr>
              <a:t>．</a:t>
            </a:r>
            <a:r>
              <a:rPr lang="zh-CN" altLang="en-US" b="1" dirty="0">
                <a:cs typeface="Times New Roman" pitchFamily="18" charset="0"/>
              </a:rPr>
              <a:t> </a:t>
            </a:r>
            <a:r>
              <a:rPr lang="zh-CN" altLang="en-US" b="1" dirty="0">
                <a:latin typeface="宋体" pitchFamily="2" charset="-122"/>
              </a:rPr>
              <a:t>回答提问</a:t>
            </a:r>
            <a:endParaRPr lang="zh-CN" altLang="en-US" dirty="0">
              <a:latin typeface="宋体" pitchFamily="2" charset="-122"/>
              <a:cs typeface="Times New Roman" pitchFamily="18" charset="0"/>
            </a:endParaRPr>
          </a:p>
          <a:p>
            <a:pPr algn="just">
              <a:buFontTx/>
              <a:buNone/>
            </a:pPr>
            <a:r>
              <a:rPr lang="zh-CN" altLang="en-US" dirty="0">
                <a:latin typeface="宋体" pitchFamily="2" charset="-122"/>
              </a:rPr>
              <a:t>      中国人对别人的问话，总是以肯定或否定对方的话来确定用</a:t>
            </a:r>
            <a:r>
              <a:rPr lang="zh-CN" altLang="en-US" dirty="0">
                <a:latin typeface="Arial"/>
                <a:cs typeface="Times New Roman" pitchFamily="18" charset="0"/>
              </a:rPr>
              <a:t>“</a:t>
            </a:r>
            <a:r>
              <a:rPr lang="zh-CN" altLang="en-US" dirty="0">
                <a:latin typeface="宋体" pitchFamily="2" charset="-122"/>
              </a:rPr>
              <a:t>对</a:t>
            </a:r>
            <a:r>
              <a:rPr lang="zh-CN" altLang="en-US" dirty="0">
                <a:latin typeface="Arial"/>
                <a:cs typeface="Times New Roman" pitchFamily="18" charset="0"/>
              </a:rPr>
              <a:t>”</a:t>
            </a:r>
            <a:r>
              <a:rPr lang="zh-CN" altLang="en-US" dirty="0">
                <a:latin typeface="宋体" pitchFamily="2" charset="-122"/>
              </a:rPr>
              <a:t>或者</a:t>
            </a:r>
            <a:r>
              <a:rPr lang="zh-CN" altLang="en-US" dirty="0">
                <a:latin typeface="Arial"/>
                <a:cs typeface="Times New Roman" pitchFamily="18" charset="0"/>
              </a:rPr>
              <a:t>“</a:t>
            </a:r>
            <a:r>
              <a:rPr lang="zh-CN" altLang="en-US" dirty="0">
                <a:latin typeface="宋体" pitchFamily="2" charset="-122"/>
              </a:rPr>
              <a:t>不对</a:t>
            </a:r>
            <a:r>
              <a:rPr lang="zh-CN" altLang="en-US" dirty="0">
                <a:latin typeface="Arial"/>
                <a:cs typeface="Times New Roman" pitchFamily="18" charset="0"/>
              </a:rPr>
              <a:t>”</a:t>
            </a:r>
            <a:r>
              <a:rPr lang="zh-CN" altLang="en-US" dirty="0">
                <a:latin typeface="宋体" pitchFamily="2" charset="-122"/>
              </a:rPr>
              <a:t>。如：</a:t>
            </a:r>
            <a:endParaRPr lang="zh-CN" altLang="en-US" dirty="0">
              <a:latin typeface="宋体" pitchFamily="2" charset="-122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zh-CN" altLang="en-US" dirty="0"/>
              <a:t>       </a:t>
            </a:r>
            <a:r>
              <a:rPr lang="zh-CN" altLang="en-US" dirty="0">
                <a:latin typeface="Arial"/>
              </a:rPr>
              <a:t>“</a:t>
            </a:r>
            <a:r>
              <a:rPr lang="zh-CN" altLang="en-US" dirty="0">
                <a:latin typeface="宋体" pitchFamily="2" charset="-122"/>
              </a:rPr>
              <a:t>我想你不到</a:t>
            </a:r>
            <a:r>
              <a:rPr lang="en-US" altLang="zh-CN" dirty="0"/>
              <a:t>20</a:t>
            </a:r>
            <a:r>
              <a:rPr lang="zh-CN" altLang="en-US" dirty="0">
                <a:latin typeface="宋体" pitchFamily="2" charset="-122"/>
              </a:rPr>
              <a:t>岁，对吗？</a:t>
            </a:r>
            <a:r>
              <a:rPr lang="zh-CN" altLang="en-US" dirty="0">
                <a:latin typeface="Arial"/>
              </a:rPr>
              <a:t>”</a:t>
            </a:r>
            <a:r>
              <a:rPr lang="zh-CN" altLang="en-US" dirty="0"/>
              <a:t> </a:t>
            </a:r>
            <a:br>
              <a:rPr lang="zh-CN" altLang="en-US" dirty="0"/>
            </a:br>
            <a:r>
              <a:rPr lang="zh-CN" altLang="en-US" dirty="0"/>
              <a:t>    </a:t>
            </a:r>
            <a:r>
              <a:rPr lang="zh-CN" altLang="en-US" dirty="0">
                <a:latin typeface="Arial"/>
              </a:rPr>
              <a:t>“</a:t>
            </a:r>
            <a:r>
              <a:rPr lang="zh-CN" altLang="en-US" dirty="0">
                <a:latin typeface="宋体" pitchFamily="2" charset="-122"/>
              </a:rPr>
              <a:t>是的，我不到</a:t>
            </a:r>
            <a:r>
              <a:rPr lang="en-US" altLang="zh-CN" dirty="0"/>
              <a:t>20</a:t>
            </a:r>
            <a:r>
              <a:rPr lang="zh-CN" altLang="en-US" dirty="0">
                <a:latin typeface="宋体" pitchFamily="2" charset="-122"/>
              </a:rPr>
              <a:t>岁。</a:t>
            </a:r>
            <a:r>
              <a:rPr lang="zh-CN" altLang="en-US" dirty="0">
                <a:latin typeface="Arial"/>
              </a:rPr>
              <a:t>”</a:t>
            </a:r>
            <a:r>
              <a:rPr lang="zh-CN" altLang="en-US" dirty="0"/>
              <a:t> </a:t>
            </a:r>
            <a:r>
              <a:rPr lang="zh-CN" altLang="en-US" dirty="0">
                <a:latin typeface="宋体" pitchFamily="2" charset="-122"/>
              </a:rPr>
              <a:t>（</a:t>
            </a:r>
            <a:r>
              <a:rPr lang="zh-CN" altLang="en-US" dirty="0">
                <a:latin typeface="Arial"/>
              </a:rPr>
              <a:t>“</a:t>
            </a:r>
            <a:r>
              <a:rPr lang="zh-CN" altLang="en-US" dirty="0">
                <a:latin typeface="宋体" pitchFamily="2" charset="-122"/>
              </a:rPr>
              <a:t>不，我已经</a:t>
            </a:r>
            <a:r>
              <a:rPr lang="en-US" altLang="zh-CN" dirty="0"/>
              <a:t>30</a:t>
            </a:r>
            <a:r>
              <a:rPr lang="zh-CN" altLang="en-US" dirty="0">
                <a:latin typeface="宋体" pitchFamily="2" charset="-122"/>
              </a:rPr>
              <a:t>岁了。</a:t>
            </a:r>
            <a:r>
              <a:rPr lang="zh-CN" altLang="en-US" dirty="0">
                <a:latin typeface="Arial"/>
              </a:rPr>
              <a:t>”</a:t>
            </a:r>
            <a:r>
              <a:rPr lang="zh-CN" altLang="en-US" dirty="0">
                <a:latin typeface="宋体" pitchFamily="2" charset="-122"/>
              </a:rPr>
              <a:t>）</a:t>
            </a:r>
            <a:r>
              <a:rPr lang="zh-CN" altLang="en-US" dirty="0"/>
              <a:t> </a:t>
            </a:r>
          </a:p>
          <a:p>
            <a:pPr>
              <a:buFontTx/>
              <a:buNone/>
            </a:pPr>
            <a:r>
              <a:rPr lang="zh-CN" altLang="en-US" dirty="0"/>
              <a:t>         </a:t>
            </a:r>
            <a:r>
              <a:rPr lang="zh-CN" altLang="en-US" dirty="0">
                <a:latin typeface="宋体" pitchFamily="2" charset="-122"/>
              </a:rPr>
              <a:t>英语中，对别人的问话，总是依据事实结果的肯定或否定用</a:t>
            </a:r>
            <a:r>
              <a:rPr lang="zh-CN" altLang="en-US" dirty="0">
                <a:latin typeface="Arial"/>
              </a:rPr>
              <a:t>“</a:t>
            </a:r>
            <a:r>
              <a:rPr lang="en-US" altLang="zh-CN" dirty="0"/>
              <a:t>Yes</a:t>
            </a:r>
            <a:r>
              <a:rPr lang="en-US" altLang="zh-CN" dirty="0">
                <a:latin typeface="Arial"/>
              </a:rPr>
              <a:t>”</a:t>
            </a:r>
            <a:r>
              <a:rPr lang="zh-CN" altLang="en-US" dirty="0">
                <a:latin typeface="宋体" pitchFamily="2" charset="-122"/>
              </a:rPr>
              <a:t>或者</a:t>
            </a:r>
            <a:r>
              <a:rPr lang="zh-CN" altLang="en-US" dirty="0">
                <a:latin typeface="Arial"/>
              </a:rPr>
              <a:t>“</a:t>
            </a:r>
            <a:r>
              <a:rPr lang="en-US" altLang="zh-CN" dirty="0"/>
              <a:t>No</a:t>
            </a:r>
            <a:r>
              <a:rPr lang="en-US" altLang="zh-CN" dirty="0">
                <a:latin typeface="Arial"/>
              </a:rPr>
              <a:t>”</a:t>
            </a:r>
            <a:r>
              <a:rPr lang="zh-CN" altLang="en-US" dirty="0">
                <a:latin typeface="宋体" pitchFamily="2" charset="-122"/>
              </a:rPr>
              <a:t>。如：</a:t>
            </a:r>
            <a:r>
              <a:rPr lang="zh-CN" altLang="en-US" dirty="0"/>
              <a:t> </a:t>
            </a:r>
            <a:br>
              <a:rPr lang="zh-CN" altLang="en-US" dirty="0"/>
            </a:br>
            <a:r>
              <a:rPr lang="zh-CN" altLang="en-US" dirty="0"/>
              <a:t> </a:t>
            </a:r>
            <a:r>
              <a:rPr lang="zh-CN" altLang="en-US" dirty="0">
                <a:latin typeface="Comic Sans MS" pitchFamily="66" charset="0"/>
              </a:rPr>
              <a:t>“</a:t>
            </a:r>
            <a:r>
              <a:rPr lang="en-US" altLang="zh-CN" dirty="0">
                <a:latin typeface="Comic Sans MS" pitchFamily="66" charset="0"/>
              </a:rPr>
              <a:t>You're not a student</a:t>
            </a:r>
            <a:r>
              <a:rPr lang="zh-CN" altLang="en-US" dirty="0">
                <a:latin typeface="Comic Sans MS" pitchFamily="66" charset="0"/>
              </a:rPr>
              <a:t>，</a:t>
            </a:r>
            <a:r>
              <a:rPr lang="en-US" altLang="zh-CN" dirty="0">
                <a:latin typeface="Comic Sans MS" pitchFamily="66" charset="0"/>
              </a:rPr>
              <a:t>are you</a:t>
            </a:r>
            <a:r>
              <a:rPr lang="zh-CN" altLang="en-US" dirty="0">
                <a:latin typeface="Comic Sans MS" pitchFamily="66" charset="0"/>
              </a:rPr>
              <a:t>？” </a:t>
            </a:r>
            <a:br>
              <a:rPr lang="zh-CN" altLang="en-US" dirty="0">
                <a:latin typeface="Comic Sans MS" pitchFamily="66" charset="0"/>
              </a:rPr>
            </a:br>
            <a:r>
              <a:rPr lang="zh-CN" altLang="en-US" dirty="0">
                <a:latin typeface="Comic Sans MS" pitchFamily="66" charset="0"/>
              </a:rPr>
              <a:t> “</a:t>
            </a:r>
            <a:r>
              <a:rPr lang="en-US" altLang="zh-CN" dirty="0">
                <a:latin typeface="Comic Sans MS" pitchFamily="66" charset="0"/>
              </a:rPr>
              <a:t>Yes</a:t>
            </a:r>
            <a:r>
              <a:rPr lang="zh-CN" altLang="en-US" dirty="0">
                <a:latin typeface="Comic Sans MS" pitchFamily="66" charset="0"/>
              </a:rPr>
              <a:t>，</a:t>
            </a:r>
            <a:r>
              <a:rPr lang="en-US" altLang="zh-CN" dirty="0">
                <a:latin typeface="Comic Sans MS" pitchFamily="66" charset="0"/>
              </a:rPr>
              <a:t>I am</a:t>
            </a:r>
            <a:r>
              <a:rPr lang="zh-CN" altLang="en-US" dirty="0">
                <a:latin typeface="Comic Sans MS" pitchFamily="66" charset="0"/>
              </a:rPr>
              <a:t>．” （“</a:t>
            </a:r>
            <a:r>
              <a:rPr lang="en-US" altLang="zh-CN" dirty="0">
                <a:latin typeface="Comic Sans MS" pitchFamily="66" charset="0"/>
              </a:rPr>
              <a:t>No</a:t>
            </a:r>
            <a:r>
              <a:rPr lang="zh-CN" altLang="en-US" dirty="0">
                <a:latin typeface="Comic Sans MS" pitchFamily="66" charset="0"/>
              </a:rPr>
              <a:t>，</a:t>
            </a:r>
            <a:r>
              <a:rPr lang="en-US" altLang="zh-CN" dirty="0">
                <a:latin typeface="Comic Sans MS" pitchFamily="66" charset="0"/>
              </a:rPr>
              <a:t>I am not</a:t>
            </a:r>
            <a:r>
              <a:rPr lang="zh-CN" altLang="en-US" dirty="0">
                <a:latin typeface="Comic Sans MS" pitchFamily="66" charset="0"/>
              </a:rPr>
              <a:t>．”</a:t>
            </a:r>
            <a:r>
              <a:rPr lang="zh-CN" altLang="en-US" dirty="0" smtClean="0">
                <a:latin typeface="Comic Sans MS" pitchFamily="66" charset="0"/>
              </a:rPr>
              <a:t>）</a:t>
            </a:r>
            <a:endParaRPr lang="en-US" altLang="zh-CN" dirty="0" smtClean="0">
              <a:latin typeface="Comic Sans MS" pitchFamily="66" charset="0"/>
            </a:endParaRPr>
          </a:p>
          <a:p>
            <a:pPr>
              <a:buFontTx/>
              <a:buNone/>
            </a:pPr>
            <a:r>
              <a:rPr lang="zh-CN" altLang="en-US" dirty="0" smtClean="0">
                <a:latin typeface="Comic Sans MS" pitchFamily="66" charset="0"/>
              </a:rPr>
              <a:t> </a:t>
            </a:r>
            <a:r>
              <a:rPr lang="zh-CN" altLang="en-US" dirty="0">
                <a:latin typeface="Comic Sans MS" pitchFamily="66" charset="0"/>
              </a:rPr>
              <a:t/>
            </a:r>
            <a:br>
              <a:rPr lang="zh-CN" altLang="en-US" dirty="0">
                <a:latin typeface="Comic Sans MS" pitchFamily="66" charset="0"/>
              </a:rPr>
            </a:br>
            <a:r>
              <a:rPr lang="en-US" altLang="zh-CN" dirty="0" smtClean="0">
                <a:latin typeface="Comic Sans MS" pitchFamily="66" charset="0"/>
                <a:hlinkClick r:id="rId2" action="ppaction://hlinksldjump"/>
              </a:rPr>
              <a:t>◆Cross-cultural differences in communication </a:t>
            </a:r>
            <a:endParaRPr lang="zh-CN" altLang="en-US" dirty="0">
              <a:latin typeface="Comic Sans MS" pitchFamily="66" charset="0"/>
            </a:endParaRPr>
          </a:p>
          <a:p>
            <a:pPr>
              <a:buFontTx/>
              <a:buNone/>
            </a:pPr>
            <a:r>
              <a:rPr lang="zh-CN" altLang="en-US" sz="1800" dirty="0"/>
              <a:t/>
            </a:r>
            <a:br>
              <a:rPr lang="zh-CN" altLang="en-US" sz="1800" dirty="0"/>
            </a:br>
            <a:r>
              <a:rPr lang="zh-CN" altLang="en-US" sz="1800" dirty="0"/>
              <a:t/>
            </a:r>
            <a:br>
              <a:rPr lang="zh-CN" altLang="en-US" sz="1800" dirty="0"/>
            </a:br>
            <a:endParaRPr lang="zh-CN" altLang="en-US" sz="1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6" grpId="0" build="p" autoUpdateAnimBg="0" advAuto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/>
          </p:nvPr>
        </p:nvSpPr>
        <p:spPr/>
        <p:txBody>
          <a:bodyPr>
            <a:normAutofit fontScale="92500"/>
          </a:bodyPr>
          <a:lstStyle/>
          <a:p>
            <a:r>
              <a:rPr lang="en-US" altLang="zh-CN" sz="2800" b="1" dirty="0"/>
              <a:t>2</a:t>
            </a:r>
            <a:r>
              <a:rPr lang="zh-CN" altLang="en-US" sz="2800" b="1" dirty="0">
                <a:latin typeface="宋体" pitchFamily="2" charset="-122"/>
              </a:rPr>
              <a:t>．亲属称谓</a:t>
            </a:r>
            <a:r>
              <a:rPr lang="zh-CN" altLang="en-US" sz="2800" b="1" dirty="0"/>
              <a:t> </a:t>
            </a:r>
            <a:br>
              <a:rPr lang="zh-CN" altLang="en-US" sz="2800" b="1" dirty="0"/>
            </a:br>
            <a:r>
              <a:rPr lang="zh-CN" altLang="en-US" sz="2800" b="1" dirty="0"/>
              <a:t>      </a:t>
            </a:r>
            <a:r>
              <a:rPr lang="zh-CN" altLang="en-US" sz="2800" dirty="0">
                <a:latin typeface="宋体" pitchFamily="2" charset="-122"/>
              </a:rPr>
              <a:t>英语的亲属以家庭为中心，一代人为一个称谓板块，只区别男性、女性，却忽视配偶双方因性别不同而出现的称谓差异。显得男女平等。如：</a:t>
            </a:r>
            <a:r>
              <a:rPr lang="zh-CN" altLang="en-US" sz="2800" dirty="0"/>
              <a:t> </a:t>
            </a:r>
            <a:br>
              <a:rPr lang="zh-CN" altLang="en-US" sz="2800" dirty="0"/>
            </a:br>
            <a:r>
              <a:rPr lang="zh-CN" altLang="en-US" sz="2800" dirty="0">
                <a:latin typeface="宋体" pitchFamily="2" charset="-122"/>
              </a:rPr>
              <a:t>英文</a:t>
            </a:r>
            <a:r>
              <a:rPr lang="zh-CN" altLang="en-US" sz="2800" dirty="0">
                <a:latin typeface="Comic Sans MS" pitchFamily="66" charset="0"/>
              </a:rPr>
              <a:t>“</a:t>
            </a:r>
            <a:r>
              <a:rPr lang="en-US" altLang="zh-CN" sz="2800" dirty="0">
                <a:latin typeface="Comic Sans MS" pitchFamily="66" charset="0"/>
              </a:rPr>
              <a:t>grandparents</a:t>
            </a:r>
            <a:r>
              <a:rPr lang="zh-CN" altLang="en-US" sz="2800" dirty="0">
                <a:latin typeface="Comic Sans MS" pitchFamily="66" charset="0"/>
              </a:rPr>
              <a:t>，</a:t>
            </a:r>
            <a:r>
              <a:rPr lang="en-US" altLang="zh-CN" sz="2800" dirty="0">
                <a:latin typeface="Comic Sans MS" pitchFamily="66" charset="0"/>
              </a:rPr>
              <a:t>grandfather</a:t>
            </a:r>
            <a:r>
              <a:rPr lang="zh-CN" altLang="en-US" sz="2800" dirty="0">
                <a:latin typeface="Comic Sans MS" pitchFamily="66" charset="0"/>
              </a:rPr>
              <a:t>，</a:t>
            </a:r>
            <a:r>
              <a:rPr lang="en-US" altLang="zh-CN" sz="2800" dirty="0">
                <a:latin typeface="Comic Sans MS" pitchFamily="66" charset="0"/>
              </a:rPr>
              <a:t>grandmother”</a:t>
            </a:r>
            <a:r>
              <a:rPr lang="zh-CN" altLang="en-US" sz="2800" dirty="0">
                <a:latin typeface="宋体" pitchFamily="2" charset="-122"/>
              </a:rPr>
              <a:t>，而中文</a:t>
            </a:r>
            <a:r>
              <a:rPr lang="zh-CN" altLang="en-US" sz="2800" dirty="0">
                <a:latin typeface="Arial"/>
              </a:rPr>
              <a:t>“</a:t>
            </a:r>
            <a:r>
              <a:rPr lang="zh-CN" altLang="en-US" sz="2800" dirty="0">
                <a:latin typeface="宋体" pitchFamily="2" charset="-122"/>
              </a:rPr>
              <a:t>祖辈、爷爷、奶奶、外公、外婆</a:t>
            </a:r>
            <a:r>
              <a:rPr lang="zh-CN" altLang="en-US" sz="2800" dirty="0">
                <a:latin typeface="Arial"/>
              </a:rPr>
              <a:t>”</a:t>
            </a:r>
            <a:r>
              <a:rPr lang="zh-CN" altLang="en-US" sz="2800" dirty="0">
                <a:latin typeface="宋体" pitchFamily="2" charset="-122"/>
              </a:rPr>
              <a:t>。</a:t>
            </a:r>
            <a:r>
              <a:rPr lang="zh-CN" altLang="en-US" sz="2800" dirty="0"/>
              <a:t> </a:t>
            </a:r>
            <a:br>
              <a:rPr lang="zh-CN" altLang="en-US" sz="2800" dirty="0"/>
            </a:br>
            <a:r>
              <a:rPr lang="zh-CN" altLang="en-US" sz="2800" dirty="0"/>
              <a:t>     </a:t>
            </a:r>
            <a:r>
              <a:rPr lang="zh-CN" altLang="en-US" sz="2800" dirty="0">
                <a:latin typeface="宋体" pitchFamily="2" charset="-122"/>
              </a:rPr>
              <a:t>再如，父母同辈中的称谓：英文</a:t>
            </a:r>
            <a:r>
              <a:rPr lang="zh-CN" altLang="en-US" sz="2800" dirty="0">
                <a:latin typeface="Arial"/>
              </a:rPr>
              <a:t>“</a:t>
            </a:r>
            <a:r>
              <a:rPr lang="en-US" altLang="zh-CN" sz="2800" dirty="0">
                <a:latin typeface="Comic Sans MS" pitchFamily="66" charset="0"/>
              </a:rPr>
              <a:t>uncle</a:t>
            </a:r>
            <a:r>
              <a:rPr lang="en-US" altLang="zh-CN" sz="2800" dirty="0">
                <a:latin typeface="Arial"/>
              </a:rPr>
              <a:t>”</a:t>
            </a:r>
            <a:r>
              <a:rPr lang="zh-CN" altLang="en-US" sz="2800" dirty="0">
                <a:latin typeface="宋体" pitchFamily="2" charset="-122"/>
              </a:rPr>
              <a:t>和</a:t>
            </a:r>
            <a:r>
              <a:rPr lang="zh-CN" altLang="en-US" sz="2800" dirty="0">
                <a:latin typeface="Arial"/>
              </a:rPr>
              <a:t>“</a:t>
            </a:r>
            <a:r>
              <a:rPr lang="en-US" altLang="zh-CN" sz="2800" dirty="0">
                <a:latin typeface="Comic Sans MS" pitchFamily="66" charset="0"/>
              </a:rPr>
              <a:t>aunt</a:t>
            </a:r>
            <a:r>
              <a:rPr lang="en-US" altLang="zh-CN" sz="2800" dirty="0">
                <a:latin typeface="Arial"/>
              </a:rPr>
              <a:t>”</a:t>
            </a:r>
            <a:r>
              <a:rPr lang="zh-CN" altLang="en-US" sz="2800" dirty="0">
                <a:latin typeface="宋体" pitchFamily="2" charset="-122"/>
              </a:rPr>
              <a:t>，而中文</a:t>
            </a:r>
            <a:r>
              <a:rPr lang="zh-CN" altLang="en-US" sz="2800" dirty="0">
                <a:latin typeface="Arial"/>
              </a:rPr>
              <a:t>“</a:t>
            </a:r>
            <a:r>
              <a:rPr lang="zh-CN" altLang="en-US" sz="2800" dirty="0">
                <a:latin typeface="宋体" pitchFamily="2" charset="-122"/>
              </a:rPr>
              <a:t>伯伯、叔叔、舅舅等，姑妈、姨妈等</a:t>
            </a:r>
            <a:r>
              <a:rPr lang="zh-CN" altLang="en-US" sz="2800" dirty="0">
                <a:latin typeface="Arial"/>
              </a:rPr>
              <a:t>”</a:t>
            </a:r>
            <a:r>
              <a:rPr lang="zh-CN" altLang="en-US" sz="2800" dirty="0">
                <a:latin typeface="宋体" pitchFamily="2" charset="-122"/>
              </a:rPr>
              <a:t>。</a:t>
            </a:r>
            <a:r>
              <a:rPr lang="zh-CN" altLang="en-US" sz="2800" dirty="0"/>
              <a:t> </a:t>
            </a:r>
            <a:br>
              <a:rPr lang="zh-CN" altLang="en-US" sz="2800" dirty="0"/>
            </a:br>
            <a:r>
              <a:rPr lang="zh-CN" altLang="en-US" sz="2800" dirty="0"/>
              <a:t>     </a:t>
            </a:r>
            <a:r>
              <a:rPr lang="zh-CN" altLang="en-US" sz="2800" dirty="0">
                <a:latin typeface="宋体" pitchFamily="2" charset="-122"/>
              </a:rPr>
              <a:t>还有，英文中的表示下辈的</a:t>
            </a:r>
            <a:r>
              <a:rPr lang="zh-CN" altLang="en-US" sz="2800" dirty="0">
                <a:latin typeface="Arial"/>
              </a:rPr>
              <a:t>“</a:t>
            </a:r>
            <a:r>
              <a:rPr lang="en-US" altLang="zh-CN" sz="2800" dirty="0">
                <a:latin typeface="Comic Sans MS" pitchFamily="66" charset="0"/>
              </a:rPr>
              <a:t>nephew</a:t>
            </a:r>
            <a:r>
              <a:rPr lang="zh-CN" altLang="en-US" sz="2800" dirty="0">
                <a:latin typeface="宋体" pitchFamily="2" charset="-122"/>
              </a:rPr>
              <a:t>和</a:t>
            </a:r>
            <a:r>
              <a:rPr lang="zh-CN" altLang="en-US" sz="2800" dirty="0"/>
              <a:t> </a:t>
            </a:r>
            <a:r>
              <a:rPr lang="en-US" altLang="zh-CN" sz="2800" dirty="0">
                <a:latin typeface="Comic Sans MS" pitchFamily="66" charset="0"/>
              </a:rPr>
              <a:t>niece</a:t>
            </a:r>
            <a:r>
              <a:rPr lang="en-US" altLang="zh-CN" sz="2800" dirty="0">
                <a:latin typeface="Arial"/>
              </a:rPr>
              <a:t>”</a:t>
            </a:r>
            <a:r>
              <a:rPr lang="zh-CN" altLang="en-US" sz="2800" dirty="0">
                <a:latin typeface="宋体" pitchFamily="2" charset="-122"/>
              </a:rPr>
              <a:t>是不分侄甥的，表示同辈的</a:t>
            </a:r>
            <a:r>
              <a:rPr lang="zh-CN" altLang="en-US" sz="2800" dirty="0">
                <a:latin typeface="Arial"/>
              </a:rPr>
              <a:t>“</a:t>
            </a:r>
            <a:r>
              <a:rPr lang="en-US" altLang="zh-CN" sz="2800" dirty="0">
                <a:latin typeface="Comic Sans MS" pitchFamily="66" charset="0"/>
              </a:rPr>
              <a:t>cousin</a:t>
            </a:r>
            <a:r>
              <a:rPr lang="en-US" altLang="zh-CN" sz="2800" dirty="0">
                <a:latin typeface="Arial"/>
              </a:rPr>
              <a:t>”</a:t>
            </a:r>
            <a:r>
              <a:rPr lang="zh-CN" altLang="en-US" sz="2800" dirty="0">
                <a:latin typeface="宋体" pitchFamily="2" charset="-122"/>
              </a:rPr>
              <a:t>不分堂表、性别</a:t>
            </a:r>
            <a:r>
              <a:rPr lang="zh-CN" altLang="en-US" sz="2800" dirty="0" smtClean="0">
                <a:latin typeface="宋体" pitchFamily="2" charset="-122"/>
              </a:rPr>
              <a:t>。</a:t>
            </a:r>
            <a:endParaRPr lang="en-US" altLang="zh-CN" sz="2800" dirty="0" smtClean="0">
              <a:latin typeface="宋体" pitchFamily="2" charset="-122"/>
            </a:endParaRPr>
          </a:p>
          <a:p>
            <a:r>
              <a:rPr lang="en-US" altLang="zh-CN" sz="2800" dirty="0" smtClean="0">
                <a:latin typeface="宋体" pitchFamily="2" charset="-122"/>
                <a:hlinkClick r:id="rId2" action="ppaction://hlinksldjump"/>
              </a:rPr>
              <a:t>◆Cross-cultural differences in communication </a:t>
            </a:r>
            <a:r>
              <a:rPr lang="zh-CN" altLang="en-US" sz="2800" dirty="0" smtClean="0">
                <a:latin typeface="宋体" pitchFamily="2" charset="-122"/>
              </a:rPr>
              <a:t>                            </a:t>
            </a:r>
            <a:endParaRPr lang="zh-CN" altLang="en-US" sz="2800" dirty="0">
              <a:latin typeface="宋体" pitchFamily="2" charset="-122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2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 build="p" autoUpdateAnimBg="0" advAuto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/>
          </p:nvPr>
        </p:nvSpPr>
        <p:spPr>
          <a:xfrm>
            <a:off x="228600" y="533400"/>
            <a:ext cx="8610600" cy="6019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zh-CN" sz="1800" b="1" dirty="0">
                <a:solidFill>
                  <a:srgbClr val="0000FF"/>
                </a:solidFill>
              </a:rPr>
              <a:t>      </a:t>
            </a:r>
            <a:r>
              <a:rPr lang="en-US" altLang="zh-CN" b="1" dirty="0"/>
              <a:t>3</a:t>
            </a:r>
            <a:r>
              <a:rPr lang="zh-CN" altLang="en-US" b="1" dirty="0">
                <a:latin typeface="宋体" pitchFamily="2" charset="-122"/>
              </a:rPr>
              <a:t>．考虑问题的主体</a:t>
            </a:r>
            <a:r>
              <a:rPr lang="zh-CN" altLang="en-US" b="1" dirty="0">
                <a:solidFill>
                  <a:srgbClr val="0000FF"/>
                </a:solidFill>
              </a:rPr>
              <a:t> </a:t>
            </a:r>
            <a:br>
              <a:rPr lang="zh-CN" altLang="en-US" b="1" dirty="0">
                <a:solidFill>
                  <a:srgbClr val="0000FF"/>
                </a:solidFill>
              </a:rPr>
            </a:br>
            <a:r>
              <a:rPr lang="zh-CN" altLang="en-US" b="1" dirty="0">
                <a:solidFill>
                  <a:srgbClr val="0000FF"/>
                </a:solidFill>
              </a:rPr>
              <a:t>      </a:t>
            </a:r>
            <a:r>
              <a:rPr lang="zh-CN" altLang="en-US" dirty="0">
                <a:latin typeface="宋体" pitchFamily="2" charset="-122"/>
              </a:rPr>
              <a:t>中国人喜欢以对方为中心，考虑对方的情感。比如：</a:t>
            </a:r>
            <a:r>
              <a:rPr lang="zh-CN" altLang="en-US" dirty="0"/>
              <a:t> </a:t>
            </a:r>
            <a:br>
              <a:rPr lang="zh-CN" altLang="en-US" dirty="0"/>
            </a:br>
            <a:r>
              <a:rPr lang="zh-CN" altLang="en-US" dirty="0"/>
              <a:t>  </a:t>
            </a:r>
            <a:r>
              <a:rPr lang="zh-CN" altLang="en-US" dirty="0">
                <a:latin typeface="宋体" pitchFamily="2" charset="-122"/>
              </a:rPr>
              <a:t>你想买什么？</a:t>
            </a:r>
            <a:r>
              <a:rPr lang="zh-CN" altLang="en-US" dirty="0"/>
              <a:t> </a:t>
            </a:r>
            <a:br>
              <a:rPr lang="zh-CN" altLang="en-US" dirty="0"/>
            </a:br>
            <a:r>
              <a:rPr lang="zh-CN" altLang="en-US" dirty="0"/>
              <a:t>  </a:t>
            </a:r>
            <a:r>
              <a:rPr lang="zh-CN" altLang="en-US" dirty="0">
                <a:latin typeface="宋体" pitchFamily="2" charset="-122"/>
              </a:rPr>
              <a:t>您想借什么书？</a:t>
            </a:r>
            <a:r>
              <a:rPr lang="zh-CN" altLang="en-US" dirty="0"/>
              <a:t> </a:t>
            </a:r>
            <a:br>
              <a:rPr lang="zh-CN" altLang="en-US" dirty="0"/>
            </a:br>
            <a:r>
              <a:rPr lang="zh-CN" altLang="en-US" dirty="0"/>
              <a:t>  </a:t>
            </a:r>
            <a:r>
              <a:rPr lang="zh-CN" altLang="en-US" dirty="0">
                <a:latin typeface="宋体" pitchFamily="2" charset="-122"/>
              </a:rPr>
              <a:t>而英语中，往往从自身的角度出发。如：</a:t>
            </a:r>
            <a:r>
              <a:rPr lang="zh-CN" altLang="en-US" dirty="0"/>
              <a:t> </a:t>
            </a:r>
            <a:br>
              <a:rPr lang="zh-CN" altLang="en-US" dirty="0"/>
            </a:br>
            <a:r>
              <a:rPr lang="en-US" altLang="zh-CN" dirty="0">
                <a:latin typeface="Comic Sans MS" pitchFamily="66" charset="0"/>
              </a:rPr>
              <a:t>Can I help you</a:t>
            </a:r>
            <a:r>
              <a:rPr lang="zh-CN" altLang="en-US" dirty="0">
                <a:latin typeface="Comic Sans MS" pitchFamily="66" charset="0"/>
              </a:rPr>
              <a:t>？ </a:t>
            </a:r>
            <a:br>
              <a:rPr lang="zh-CN" altLang="en-US" dirty="0">
                <a:latin typeface="Comic Sans MS" pitchFamily="66" charset="0"/>
              </a:rPr>
            </a:br>
            <a:r>
              <a:rPr lang="en-US" altLang="zh-CN" dirty="0">
                <a:latin typeface="Comic Sans MS" pitchFamily="66" charset="0"/>
              </a:rPr>
              <a:t>What can I do for you</a:t>
            </a:r>
            <a:r>
              <a:rPr lang="zh-CN" altLang="en-US" dirty="0">
                <a:latin typeface="Comic Sans MS" pitchFamily="66" charset="0"/>
              </a:rPr>
              <a:t>？ </a:t>
            </a:r>
            <a:endParaRPr lang="en-US" altLang="zh-CN" dirty="0" smtClean="0">
              <a:latin typeface="Comic Sans MS" pitchFamily="66" charset="0"/>
            </a:endParaRPr>
          </a:p>
          <a:p>
            <a:pPr>
              <a:buFontTx/>
              <a:buNone/>
            </a:pPr>
            <a:r>
              <a:rPr lang="en-US" altLang="zh-CN" dirty="0" smtClean="0">
                <a:latin typeface="Comic Sans MS" pitchFamily="66" charset="0"/>
                <a:hlinkClick r:id="rId2" action="ppaction://hlinksldjump"/>
              </a:rPr>
              <a:t>◆Cross-cultural differences in communication </a:t>
            </a:r>
            <a:r>
              <a:rPr lang="zh-CN" altLang="en-US" dirty="0">
                <a:latin typeface="Comic Sans MS" pitchFamily="66" charset="0"/>
              </a:rPr>
              <a:t/>
            </a:r>
            <a:br>
              <a:rPr lang="zh-CN" altLang="en-US" dirty="0">
                <a:latin typeface="Comic Sans MS" pitchFamily="66" charset="0"/>
              </a:rPr>
            </a:br>
            <a:r>
              <a:rPr lang="zh-CN" altLang="en-US" dirty="0">
                <a:latin typeface="Comic Sans MS" pitchFamily="66" charset="0"/>
              </a:rPr>
              <a:t/>
            </a:r>
            <a:br>
              <a:rPr lang="zh-CN" altLang="en-US" dirty="0">
                <a:latin typeface="Comic Sans MS" pitchFamily="66" charset="0"/>
              </a:rPr>
            </a:br>
            <a:r>
              <a:rPr lang="zh-CN" altLang="en-US" sz="1800" dirty="0">
                <a:latin typeface="Comic Sans MS" pitchFamily="66" charset="0"/>
              </a:rPr>
              <a:t/>
            </a:r>
            <a:br>
              <a:rPr lang="zh-CN" altLang="en-US" sz="1800" dirty="0">
                <a:latin typeface="Comic Sans MS" pitchFamily="66" charset="0"/>
              </a:rPr>
            </a:br>
            <a:r>
              <a:rPr lang="zh-CN" altLang="en-US" sz="1800" dirty="0">
                <a:latin typeface="Comic Sans MS" pitchFamily="66" charset="0"/>
              </a:rPr>
              <a:t/>
            </a:r>
            <a:br>
              <a:rPr lang="zh-CN" altLang="en-US" sz="1800" dirty="0">
                <a:latin typeface="Comic Sans MS" pitchFamily="66" charset="0"/>
              </a:rPr>
            </a:br>
            <a:r>
              <a:rPr lang="zh-CN" altLang="en-US" sz="1800" dirty="0"/>
              <a:t/>
            </a:r>
            <a:br>
              <a:rPr lang="zh-CN" altLang="en-US" sz="1800" dirty="0"/>
            </a:br>
            <a:endParaRPr lang="zh-CN" altLang="en-US" sz="1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 build="p" autoUpdateAnimBg="0" advAuto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/>
          </p:nvPr>
        </p:nvSpPr>
        <p:spPr>
          <a:xfrm>
            <a:off x="0" y="292100"/>
            <a:ext cx="8929718" cy="5727700"/>
          </a:xfrm>
        </p:spPr>
        <p:txBody>
          <a:bodyPr/>
          <a:lstStyle/>
          <a:p>
            <a:r>
              <a:rPr lang="en-US" altLang="zh-CN" b="1" dirty="0"/>
              <a:t>4</a:t>
            </a:r>
            <a:r>
              <a:rPr lang="zh-CN" altLang="en-US" b="1" dirty="0">
                <a:latin typeface="宋体" pitchFamily="2" charset="-122"/>
              </a:rPr>
              <a:t>．问候用语</a:t>
            </a:r>
            <a:r>
              <a:rPr lang="zh-CN" altLang="en-US" b="1" dirty="0">
                <a:solidFill>
                  <a:srgbClr val="0000FF"/>
                </a:solidFill>
              </a:rPr>
              <a:t> </a:t>
            </a:r>
            <a:br>
              <a:rPr lang="zh-CN" altLang="en-US" b="1" dirty="0">
                <a:solidFill>
                  <a:srgbClr val="0000FF"/>
                </a:solidFill>
              </a:rPr>
            </a:br>
            <a:r>
              <a:rPr lang="zh-CN" altLang="en-US" b="1" dirty="0">
                <a:solidFill>
                  <a:srgbClr val="0000FF"/>
                </a:solidFill>
              </a:rPr>
              <a:t>    </a:t>
            </a:r>
            <a:r>
              <a:rPr lang="zh-CN" altLang="en-US" dirty="0">
                <a:latin typeface="宋体" pitchFamily="2" charset="-122"/>
              </a:rPr>
              <a:t>中国人打招呼，一般都以对方处境或动向为思维出发点。如：</a:t>
            </a:r>
            <a:r>
              <a:rPr lang="zh-CN" altLang="en-US" dirty="0"/>
              <a:t> </a:t>
            </a:r>
            <a:br>
              <a:rPr lang="zh-CN" altLang="en-US" dirty="0"/>
            </a:br>
            <a:r>
              <a:rPr lang="zh-CN" altLang="en-US" dirty="0">
                <a:latin typeface="宋体" pitchFamily="2" charset="-122"/>
              </a:rPr>
              <a:t>您去哪里？</a:t>
            </a:r>
            <a:r>
              <a:rPr lang="zh-CN" altLang="en-US" dirty="0"/>
              <a:t> </a:t>
            </a:r>
            <a:br>
              <a:rPr lang="zh-CN" altLang="en-US" dirty="0"/>
            </a:br>
            <a:r>
              <a:rPr lang="zh-CN" altLang="en-US" dirty="0">
                <a:latin typeface="宋体" pitchFamily="2" charset="-122"/>
              </a:rPr>
              <a:t>您是上班还是下班？</a:t>
            </a:r>
            <a:r>
              <a:rPr lang="zh-CN" altLang="en-US" dirty="0"/>
              <a:t> </a:t>
            </a:r>
            <a:br>
              <a:rPr lang="zh-CN" altLang="en-US" dirty="0"/>
            </a:br>
            <a:r>
              <a:rPr lang="zh-CN" altLang="en-US" dirty="0"/>
              <a:t>    </a:t>
            </a:r>
            <a:r>
              <a:rPr lang="zh-CN" altLang="en-US" dirty="0">
                <a:latin typeface="宋体" pitchFamily="2" charset="-122"/>
              </a:rPr>
              <a:t>而西方人往往认为这些纯属个人私事，不能随便问。所以他们见面打招呼总是说：</a:t>
            </a:r>
            <a:r>
              <a:rPr lang="zh-CN" altLang="en-US" dirty="0"/>
              <a:t> </a:t>
            </a:r>
            <a:br>
              <a:rPr lang="zh-CN" altLang="en-US" dirty="0"/>
            </a:br>
            <a:r>
              <a:rPr lang="en-US" altLang="zh-CN" dirty="0">
                <a:latin typeface="Comic Sans MS" pitchFamily="66" charset="0"/>
              </a:rPr>
              <a:t>Hi</a:t>
            </a:r>
            <a:r>
              <a:rPr lang="zh-CN" altLang="en-US" dirty="0">
                <a:latin typeface="Comic Sans MS" pitchFamily="66" charset="0"/>
              </a:rPr>
              <a:t>／</a:t>
            </a:r>
            <a:r>
              <a:rPr lang="en-US" altLang="zh-CN" dirty="0">
                <a:latin typeface="Comic Sans MS" pitchFamily="66" charset="0"/>
              </a:rPr>
              <a:t>Hello</a:t>
            </a:r>
            <a:r>
              <a:rPr lang="zh-CN" altLang="en-US" dirty="0">
                <a:latin typeface="Comic Sans MS" pitchFamily="66" charset="0"/>
              </a:rPr>
              <a:t>！ </a:t>
            </a:r>
            <a:br>
              <a:rPr lang="zh-CN" altLang="en-US" dirty="0">
                <a:latin typeface="Comic Sans MS" pitchFamily="66" charset="0"/>
              </a:rPr>
            </a:br>
            <a:r>
              <a:rPr lang="en-US" altLang="zh-CN" dirty="0">
                <a:latin typeface="Comic Sans MS" pitchFamily="66" charset="0"/>
              </a:rPr>
              <a:t>Good morning</a:t>
            </a:r>
            <a:r>
              <a:rPr lang="zh-CN" altLang="en-US" dirty="0">
                <a:latin typeface="Comic Sans MS" pitchFamily="66" charset="0"/>
              </a:rPr>
              <a:t>／</a:t>
            </a:r>
            <a:r>
              <a:rPr lang="en-US" altLang="zh-CN" dirty="0">
                <a:latin typeface="Comic Sans MS" pitchFamily="66" charset="0"/>
              </a:rPr>
              <a:t>afternoon</a:t>
            </a:r>
            <a:r>
              <a:rPr lang="zh-CN" altLang="en-US" dirty="0">
                <a:latin typeface="Comic Sans MS" pitchFamily="66" charset="0"/>
              </a:rPr>
              <a:t>／</a:t>
            </a:r>
            <a:r>
              <a:rPr lang="en-US" altLang="zh-CN" dirty="0">
                <a:latin typeface="Comic Sans MS" pitchFamily="66" charset="0"/>
              </a:rPr>
              <a:t>evening</a:t>
            </a:r>
            <a:r>
              <a:rPr lang="zh-CN" altLang="en-US" dirty="0">
                <a:latin typeface="Comic Sans MS" pitchFamily="66" charset="0"/>
              </a:rPr>
              <a:t>／</a:t>
            </a:r>
            <a:r>
              <a:rPr lang="en-US" altLang="zh-CN" dirty="0">
                <a:latin typeface="Comic Sans MS" pitchFamily="66" charset="0"/>
              </a:rPr>
              <a:t>night</a:t>
            </a:r>
            <a:r>
              <a:rPr lang="zh-CN" altLang="en-US" dirty="0">
                <a:latin typeface="Comic Sans MS" pitchFamily="66" charset="0"/>
              </a:rPr>
              <a:t>！ </a:t>
            </a:r>
            <a:br>
              <a:rPr lang="zh-CN" altLang="en-US" dirty="0">
                <a:latin typeface="Comic Sans MS" pitchFamily="66" charset="0"/>
              </a:rPr>
            </a:br>
            <a:r>
              <a:rPr lang="en-US" altLang="zh-CN" dirty="0">
                <a:latin typeface="Comic Sans MS" pitchFamily="66" charset="0"/>
              </a:rPr>
              <a:t>How are you</a:t>
            </a:r>
            <a:r>
              <a:rPr lang="zh-CN" altLang="en-US" dirty="0">
                <a:latin typeface="Comic Sans MS" pitchFamily="66" charset="0"/>
              </a:rPr>
              <a:t>？ </a:t>
            </a:r>
            <a:br>
              <a:rPr lang="zh-CN" altLang="en-US" dirty="0">
                <a:latin typeface="Comic Sans MS" pitchFamily="66" charset="0"/>
              </a:rPr>
            </a:br>
            <a:r>
              <a:rPr lang="en-US" altLang="zh-CN" dirty="0">
                <a:latin typeface="Comic Sans MS" pitchFamily="66" charset="0"/>
              </a:rPr>
              <a:t>It's a lovely day</a:t>
            </a:r>
            <a:r>
              <a:rPr lang="zh-CN" altLang="en-US" dirty="0">
                <a:latin typeface="Comic Sans MS" pitchFamily="66" charset="0"/>
              </a:rPr>
              <a:t>，</a:t>
            </a:r>
            <a:r>
              <a:rPr lang="en-US" altLang="zh-CN" dirty="0">
                <a:latin typeface="Comic Sans MS" pitchFamily="66" charset="0"/>
              </a:rPr>
              <a:t>isn't it</a:t>
            </a:r>
            <a:r>
              <a:rPr lang="zh-CN" altLang="en-US" dirty="0" smtClean="0">
                <a:latin typeface="Comic Sans MS" pitchFamily="66" charset="0"/>
              </a:rPr>
              <a:t>？</a:t>
            </a:r>
            <a:endParaRPr lang="en-US" altLang="zh-CN" dirty="0" smtClean="0">
              <a:latin typeface="Comic Sans MS" pitchFamily="66" charset="0"/>
            </a:endParaRPr>
          </a:p>
          <a:p>
            <a:r>
              <a:rPr lang="en-US" altLang="zh-CN" dirty="0" smtClean="0">
                <a:latin typeface="Comic Sans MS" pitchFamily="66" charset="0"/>
                <a:hlinkClick r:id="rId2" action="ppaction://hlinksldjump"/>
              </a:rPr>
              <a:t>◆Cross-cultural differences in communication </a:t>
            </a:r>
            <a:endParaRPr lang="zh-CN" altLang="en-US" dirty="0">
              <a:latin typeface="Comic Sans MS" pitchFamily="66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 build="p" autoUpdateAnimBg="0" advAuto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/>
          </p:nvPr>
        </p:nvSpPr>
        <p:spPr>
          <a:xfrm>
            <a:off x="228600" y="228600"/>
            <a:ext cx="8610600" cy="5867400"/>
          </a:xfrm>
        </p:spPr>
        <p:txBody>
          <a:bodyPr>
            <a:normAutofit fontScale="92500"/>
          </a:bodyPr>
          <a:lstStyle/>
          <a:p>
            <a:pPr>
              <a:buFontTx/>
              <a:buNone/>
            </a:pPr>
            <a:r>
              <a:rPr lang="en-US" altLang="zh-CN" sz="1800" b="1" dirty="0">
                <a:solidFill>
                  <a:srgbClr val="0000FF"/>
                </a:solidFill>
              </a:rPr>
              <a:t>       </a:t>
            </a:r>
            <a:r>
              <a:rPr lang="en-US" altLang="zh-CN" sz="2400" b="1" dirty="0"/>
              <a:t>5</a:t>
            </a:r>
            <a:r>
              <a:rPr lang="zh-CN" altLang="en-US" sz="2400" b="1" dirty="0">
                <a:latin typeface="宋体" pitchFamily="2" charset="-122"/>
              </a:rPr>
              <a:t>．面对恭维</a:t>
            </a:r>
            <a:r>
              <a:rPr lang="zh-CN" altLang="en-US" sz="2400" b="1" dirty="0">
                <a:solidFill>
                  <a:srgbClr val="0000FF"/>
                </a:solidFill>
              </a:rPr>
              <a:t> </a:t>
            </a:r>
            <a:br>
              <a:rPr lang="zh-CN" altLang="en-US" sz="2400" b="1" dirty="0">
                <a:solidFill>
                  <a:srgbClr val="0000FF"/>
                </a:solidFill>
              </a:rPr>
            </a:br>
            <a:r>
              <a:rPr lang="zh-CN" altLang="en-US" sz="2400" b="1" dirty="0">
                <a:solidFill>
                  <a:srgbClr val="0000FF"/>
                </a:solidFill>
              </a:rPr>
              <a:t>      </a:t>
            </a:r>
            <a:r>
              <a:rPr lang="zh-CN" altLang="en-US" sz="2400" dirty="0">
                <a:latin typeface="宋体" pitchFamily="2" charset="-122"/>
              </a:rPr>
              <a:t>中国人的传统美德是谦虚谨慎，对别人的恭维和夸奖应是推辞。如：</a:t>
            </a:r>
            <a:r>
              <a:rPr lang="zh-CN" altLang="en-US" sz="2400" dirty="0"/>
              <a:t> </a:t>
            </a:r>
            <a:br>
              <a:rPr lang="zh-CN" altLang="en-US" sz="2400" dirty="0"/>
            </a:br>
            <a:r>
              <a:rPr lang="zh-CN" altLang="en-US" sz="2400" dirty="0"/>
              <a:t> </a:t>
            </a:r>
            <a:r>
              <a:rPr lang="zh-CN" altLang="en-US" sz="2400" dirty="0">
                <a:latin typeface="Arial"/>
              </a:rPr>
              <a:t>“</a:t>
            </a:r>
            <a:r>
              <a:rPr lang="zh-CN" altLang="en-US" sz="2400" dirty="0">
                <a:latin typeface="宋体" pitchFamily="2" charset="-122"/>
              </a:rPr>
              <a:t>您的英语讲得真好。</a:t>
            </a:r>
            <a:r>
              <a:rPr lang="zh-CN" altLang="en-US" sz="2400" dirty="0">
                <a:latin typeface="Arial"/>
              </a:rPr>
              <a:t>”</a:t>
            </a:r>
            <a:r>
              <a:rPr lang="zh-CN" altLang="en-US" sz="2400" dirty="0"/>
              <a:t>    </a:t>
            </a:r>
            <a:r>
              <a:rPr lang="zh-CN" altLang="en-US" sz="2400" dirty="0">
                <a:latin typeface="Arial"/>
              </a:rPr>
              <a:t>“</a:t>
            </a:r>
            <a:r>
              <a:rPr lang="zh-CN" altLang="en-US" sz="2400" dirty="0">
                <a:latin typeface="宋体" pitchFamily="2" charset="-122"/>
              </a:rPr>
              <a:t>哪里，哪里，一点也不行。</a:t>
            </a:r>
            <a:r>
              <a:rPr lang="zh-CN" altLang="en-US" sz="2400" dirty="0">
                <a:latin typeface="Arial"/>
              </a:rPr>
              <a:t>”</a:t>
            </a:r>
            <a:r>
              <a:rPr lang="zh-CN" altLang="en-US" sz="2400" dirty="0"/>
              <a:t> </a:t>
            </a:r>
            <a:br>
              <a:rPr lang="zh-CN" altLang="en-US" sz="2400" dirty="0"/>
            </a:br>
            <a:r>
              <a:rPr lang="zh-CN" altLang="en-US" sz="2400" dirty="0"/>
              <a:t> </a:t>
            </a:r>
            <a:r>
              <a:rPr lang="zh-CN" altLang="en-US" sz="2400" dirty="0">
                <a:latin typeface="Arial"/>
              </a:rPr>
              <a:t>“</a:t>
            </a:r>
            <a:r>
              <a:rPr lang="zh-CN" altLang="en-US" sz="2400" dirty="0">
                <a:latin typeface="宋体" pitchFamily="2" charset="-122"/>
              </a:rPr>
              <a:t>菜做得很好吃。</a:t>
            </a:r>
            <a:r>
              <a:rPr lang="zh-CN" altLang="en-US" sz="2400" dirty="0">
                <a:latin typeface="Arial"/>
              </a:rPr>
              <a:t>”</a:t>
            </a:r>
            <a:r>
              <a:rPr lang="zh-CN" altLang="en-US" sz="2400" dirty="0"/>
              <a:t>    </a:t>
            </a:r>
            <a:r>
              <a:rPr lang="zh-CN" altLang="en-US" sz="2400" dirty="0">
                <a:latin typeface="Arial"/>
              </a:rPr>
              <a:t>“</a:t>
            </a:r>
            <a:r>
              <a:rPr lang="zh-CN" altLang="en-US" sz="2400" dirty="0">
                <a:latin typeface="宋体" pitchFamily="2" charset="-122"/>
              </a:rPr>
              <a:t>过奖，过奖，做得不好，请原谅。</a:t>
            </a:r>
            <a:r>
              <a:rPr lang="zh-CN" altLang="en-US" sz="2400" dirty="0">
                <a:latin typeface="Arial"/>
              </a:rPr>
              <a:t>”</a:t>
            </a:r>
            <a:r>
              <a:rPr lang="zh-CN" altLang="en-US" sz="2400" dirty="0"/>
              <a:t> </a:t>
            </a:r>
            <a:br>
              <a:rPr lang="zh-CN" altLang="en-US" sz="2400" dirty="0"/>
            </a:br>
            <a:r>
              <a:rPr lang="zh-CN" altLang="en-US" sz="2400" dirty="0"/>
              <a:t>      </a:t>
            </a:r>
            <a:r>
              <a:rPr lang="zh-CN" altLang="en-US" sz="2400" dirty="0">
                <a:latin typeface="宋体" pitchFamily="2" charset="-122"/>
              </a:rPr>
              <a:t>西方人从来不过分谦虚，对恭维一般表示谢意，表现出一种自强自信的信念。如：</a:t>
            </a:r>
            <a:r>
              <a:rPr lang="zh-CN" altLang="en-US" sz="2400" dirty="0"/>
              <a:t> </a:t>
            </a:r>
            <a:br>
              <a:rPr lang="zh-CN" altLang="en-US" sz="2400" dirty="0"/>
            </a:br>
            <a:r>
              <a:rPr lang="zh-CN" altLang="en-US" sz="2400" dirty="0"/>
              <a:t> </a:t>
            </a:r>
            <a:r>
              <a:rPr lang="zh-CN" altLang="en-US" sz="2400" dirty="0">
                <a:latin typeface="Comic Sans MS" pitchFamily="66" charset="0"/>
              </a:rPr>
              <a:t>“</a:t>
            </a:r>
            <a:r>
              <a:rPr lang="en-US" altLang="zh-CN" sz="2400" dirty="0">
                <a:latin typeface="Comic Sans MS" pitchFamily="66" charset="0"/>
              </a:rPr>
              <a:t>You can speak very good French</a:t>
            </a:r>
            <a:r>
              <a:rPr lang="zh-CN" altLang="en-US" sz="2400" dirty="0">
                <a:latin typeface="Comic Sans MS" pitchFamily="66" charset="0"/>
              </a:rPr>
              <a:t>．”  “</a:t>
            </a:r>
            <a:r>
              <a:rPr lang="en-US" altLang="zh-CN" sz="2400" dirty="0">
                <a:latin typeface="Comic Sans MS" pitchFamily="66" charset="0"/>
              </a:rPr>
              <a:t>Thank you</a:t>
            </a:r>
            <a:r>
              <a:rPr lang="zh-CN" altLang="en-US" sz="2400" dirty="0">
                <a:latin typeface="Comic Sans MS" pitchFamily="66" charset="0"/>
              </a:rPr>
              <a:t>．” </a:t>
            </a:r>
            <a:br>
              <a:rPr lang="zh-CN" altLang="en-US" sz="2400" dirty="0">
                <a:latin typeface="Comic Sans MS" pitchFamily="66" charset="0"/>
              </a:rPr>
            </a:br>
            <a:r>
              <a:rPr lang="zh-CN" altLang="en-US" sz="2400" dirty="0">
                <a:latin typeface="Comic Sans MS" pitchFamily="66" charset="0"/>
              </a:rPr>
              <a:t> “</a:t>
            </a:r>
            <a:r>
              <a:rPr lang="en-US" altLang="zh-CN" sz="2400" dirty="0">
                <a:latin typeface="Comic Sans MS" pitchFamily="66" charset="0"/>
              </a:rPr>
              <a:t>It's a wonderful dish</a:t>
            </a:r>
            <a:r>
              <a:rPr lang="zh-CN" altLang="en-US" sz="2400" dirty="0">
                <a:latin typeface="Comic Sans MS" pitchFamily="66" charset="0"/>
              </a:rPr>
              <a:t>！”  “</a:t>
            </a:r>
            <a:r>
              <a:rPr lang="en-US" altLang="zh-CN" sz="2400" dirty="0">
                <a:latin typeface="Comic Sans MS" pitchFamily="66" charset="0"/>
              </a:rPr>
              <a:t>I am glad you like it</a:t>
            </a:r>
            <a:r>
              <a:rPr lang="zh-CN" altLang="en-US" sz="2400" dirty="0">
                <a:latin typeface="Comic Sans MS" pitchFamily="66" charset="0"/>
              </a:rPr>
              <a:t>．</a:t>
            </a:r>
            <a:r>
              <a:rPr lang="zh-CN" altLang="en-US" sz="2400" dirty="0">
                <a:latin typeface="Arial"/>
              </a:rPr>
              <a:t>”</a:t>
            </a:r>
            <a:r>
              <a:rPr lang="zh-CN" altLang="en-US" sz="2400" dirty="0"/>
              <a:t> </a:t>
            </a:r>
            <a:br>
              <a:rPr lang="zh-CN" altLang="en-US" sz="2400" dirty="0"/>
            </a:br>
            <a:r>
              <a:rPr lang="zh-CN" altLang="en-US" sz="2400" dirty="0"/>
              <a:t>      </a:t>
            </a:r>
            <a:r>
              <a:rPr lang="zh-CN" altLang="en-US" sz="2400" dirty="0">
                <a:latin typeface="宋体" pitchFamily="2" charset="-122"/>
              </a:rPr>
              <a:t>所以，学生要注意当说英语的人称赞你时，千万不要回答：</a:t>
            </a:r>
            <a:r>
              <a:rPr lang="zh-CN" altLang="en-US" sz="2400" dirty="0">
                <a:solidFill>
                  <a:schemeClr val="hlink"/>
                </a:solidFill>
                <a:latin typeface="Arial"/>
              </a:rPr>
              <a:t>“</a:t>
            </a:r>
            <a:r>
              <a:rPr lang="en-US" altLang="zh-CN" sz="2400" dirty="0">
                <a:solidFill>
                  <a:schemeClr val="hlink"/>
                </a:solidFill>
                <a:latin typeface="Comic Sans MS" pitchFamily="66" charset="0"/>
              </a:rPr>
              <a:t>No</a:t>
            </a:r>
            <a:r>
              <a:rPr lang="zh-CN" altLang="en-US" sz="2400" dirty="0">
                <a:solidFill>
                  <a:schemeClr val="hlink"/>
                </a:solidFill>
                <a:latin typeface="Comic Sans MS" pitchFamily="66" charset="0"/>
              </a:rPr>
              <a:t>，</a:t>
            </a:r>
            <a:r>
              <a:rPr lang="en-US" altLang="zh-CN" sz="2400" dirty="0">
                <a:solidFill>
                  <a:schemeClr val="hlink"/>
                </a:solidFill>
                <a:latin typeface="Comic Sans MS" pitchFamily="66" charset="0"/>
              </a:rPr>
              <a:t>I don't think so</a:t>
            </a:r>
            <a:r>
              <a:rPr lang="zh-CN" altLang="en-US" sz="2400" dirty="0">
                <a:solidFill>
                  <a:schemeClr val="hlink"/>
                </a:solidFill>
                <a:latin typeface="Comic Sans MS" pitchFamily="66" charset="0"/>
              </a:rPr>
              <a:t>．</a:t>
            </a:r>
            <a:r>
              <a:rPr lang="zh-CN" altLang="en-US" sz="2400" dirty="0">
                <a:latin typeface="Arial"/>
              </a:rPr>
              <a:t>”</a:t>
            </a:r>
            <a:r>
              <a:rPr lang="zh-CN" altLang="en-US" sz="2400" dirty="0">
                <a:latin typeface="宋体" pitchFamily="2" charset="-122"/>
              </a:rPr>
              <a:t>这种回答在西方人看来是不礼貌的，甚至是虚伪的。</a:t>
            </a:r>
            <a:r>
              <a:rPr lang="zh-CN" altLang="en-US" sz="2800" dirty="0"/>
              <a:t> </a:t>
            </a:r>
            <a:endParaRPr lang="en-US" altLang="zh-CN" sz="2800" dirty="0" smtClean="0"/>
          </a:p>
          <a:p>
            <a:pPr>
              <a:buFontTx/>
              <a:buNone/>
            </a:pPr>
            <a:r>
              <a:rPr lang="en-US" altLang="zh-CN" sz="2800" dirty="0" smtClean="0">
                <a:hlinkClick r:id="rId2" action="ppaction://hlinksldjump"/>
              </a:rPr>
              <a:t>◆Cross-cultural differences in communication </a:t>
            </a:r>
            <a:r>
              <a:rPr lang="zh-CN" altLang="en-US" sz="2800" dirty="0"/>
              <a:t/>
            </a:r>
            <a:br>
              <a:rPr lang="zh-CN" altLang="en-US" sz="2800" dirty="0"/>
            </a:br>
            <a:endParaRPr lang="zh-CN" altLang="en-US" sz="2800" b="1" dirty="0">
              <a:solidFill>
                <a:srgbClr val="0000FF"/>
              </a:solidFill>
            </a:endParaRPr>
          </a:p>
          <a:p>
            <a:pPr>
              <a:buFontTx/>
              <a:buNone/>
            </a:pPr>
            <a:r>
              <a:rPr lang="zh-CN" altLang="en-US" sz="1800" dirty="0"/>
              <a:t/>
            </a:r>
            <a:br>
              <a:rPr lang="zh-CN" altLang="en-US" sz="1800" dirty="0"/>
            </a:br>
            <a:endParaRPr lang="zh-CN" altLang="en-US" sz="1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4" grpId="0" build="p" autoUpdateAnimBg="0" advAuto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en-US" altLang="zh-CN" sz="2400" b="1" dirty="0"/>
              <a:t>6</a:t>
            </a:r>
            <a:r>
              <a:rPr lang="zh-CN" altLang="en-US" sz="2400" b="1" dirty="0">
                <a:latin typeface="宋体" pitchFamily="2" charset="-122"/>
              </a:rPr>
              <a:t>．电话用语</a:t>
            </a:r>
            <a:r>
              <a:rPr lang="zh-CN" altLang="en-US" sz="2400" b="1" dirty="0">
                <a:solidFill>
                  <a:srgbClr val="0000FF"/>
                </a:solidFill>
              </a:rPr>
              <a:t> </a:t>
            </a:r>
            <a:br>
              <a:rPr lang="zh-CN" altLang="en-US" sz="2400" b="1" dirty="0">
                <a:solidFill>
                  <a:srgbClr val="0000FF"/>
                </a:solidFill>
              </a:rPr>
            </a:br>
            <a:r>
              <a:rPr lang="zh-CN" altLang="en-US" sz="2400" b="1" dirty="0">
                <a:solidFill>
                  <a:srgbClr val="0000FF"/>
                </a:solidFill>
              </a:rPr>
              <a:t>   </a:t>
            </a:r>
          </a:p>
          <a:p>
            <a:pPr>
              <a:buFontTx/>
              <a:buNone/>
            </a:pPr>
            <a:r>
              <a:rPr lang="zh-CN" altLang="en-US" sz="2400" b="1" dirty="0">
                <a:solidFill>
                  <a:srgbClr val="0000FF"/>
                </a:solidFill>
              </a:rPr>
              <a:t>     </a:t>
            </a:r>
            <a:r>
              <a:rPr lang="zh-CN" altLang="en-US" sz="2400" dirty="0">
                <a:latin typeface="宋体" pitchFamily="2" charset="-122"/>
              </a:rPr>
              <a:t>中国人打电话时的用语与平时讲话用语没有多少差异。</a:t>
            </a:r>
            <a:r>
              <a:rPr lang="zh-CN" altLang="en-US" sz="2400" dirty="0"/>
              <a:t> </a:t>
            </a:r>
            <a:br>
              <a:rPr lang="zh-CN" altLang="en-US" sz="2400" dirty="0"/>
            </a:br>
            <a:r>
              <a:rPr lang="zh-CN" altLang="en-US" sz="2400" dirty="0"/>
              <a:t>    </a:t>
            </a:r>
            <a:r>
              <a:rPr lang="zh-CN" altLang="en-US" sz="2400" dirty="0">
                <a:latin typeface="Arial"/>
              </a:rPr>
              <a:t>“</a:t>
            </a:r>
            <a:r>
              <a:rPr lang="zh-CN" altLang="en-US" sz="2400" dirty="0">
                <a:latin typeface="宋体" pitchFamily="2" charset="-122"/>
              </a:rPr>
              <a:t>喂，您好。麻烦您叫一声王伟接电话。</a:t>
            </a:r>
            <a:r>
              <a:rPr lang="zh-CN" altLang="en-US" sz="2400" dirty="0">
                <a:latin typeface="Arial"/>
              </a:rPr>
              <a:t>”“</a:t>
            </a:r>
            <a:r>
              <a:rPr lang="zh-CN" altLang="en-US" sz="2400" dirty="0">
                <a:latin typeface="宋体" pitchFamily="2" charset="-122"/>
              </a:rPr>
              <a:t>我是张英，请问您是谁？</a:t>
            </a:r>
            <a:r>
              <a:rPr lang="zh-CN" altLang="en-US" sz="2400" dirty="0">
                <a:latin typeface="Arial"/>
              </a:rPr>
              <a:t>”</a:t>
            </a:r>
            <a:r>
              <a:rPr lang="zh-CN" altLang="en-US" sz="2400" dirty="0"/>
              <a:t> </a:t>
            </a:r>
            <a:br>
              <a:rPr lang="zh-CN" altLang="en-US" sz="2400" dirty="0"/>
            </a:br>
            <a:r>
              <a:rPr lang="zh-CN" altLang="en-US" sz="2400" dirty="0"/>
              <a:t>    </a:t>
            </a:r>
            <a:r>
              <a:rPr lang="zh-CN" altLang="en-US" sz="2400" dirty="0">
                <a:latin typeface="宋体" pitchFamily="2" charset="-122"/>
              </a:rPr>
              <a:t>英语中打电话与平时用语差别很大。如：</a:t>
            </a:r>
          </a:p>
          <a:p>
            <a:pPr>
              <a:buFontTx/>
              <a:buNone/>
            </a:pPr>
            <a:r>
              <a:rPr lang="zh-CN" altLang="en-US" sz="2400" dirty="0">
                <a:latin typeface="宋体" pitchFamily="2" charset="-122"/>
              </a:rPr>
              <a:t>   </a:t>
            </a:r>
            <a:r>
              <a:rPr lang="zh-CN" altLang="en-US" sz="2400" dirty="0">
                <a:latin typeface="Comic Sans MS" pitchFamily="66" charset="0"/>
              </a:rPr>
              <a:t>“</a:t>
            </a:r>
            <a:r>
              <a:rPr lang="en-US" altLang="zh-CN" sz="2400" dirty="0">
                <a:latin typeface="Comic Sans MS" pitchFamily="66" charset="0"/>
              </a:rPr>
              <a:t>Hello</a:t>
            </a:r>
            <a:r>
              <a:rPr lang="zh-CN" altLang="en-US" sz="2400" dirty="0">
                <a:latin typeface="Comic Sans MS" pitchFamily="66" charset="0"/>
              </a:rPr>
              <a:t>，</a:t>
            </a:r>
            <a:r>
              <a:rPr lang="en-US" altLang="zh-CN" sz="2400" dirty="0">
                <a:latin typeface="Comic Sans MS" pitchFamily="66" charset="0"/>
              </a:rPr>
              <a:t>this is John speaking</a:t>
            </a:r>
            <a:r>
              <a:rPr lang="zh-CN" altLang="en-US" sz="2400" dirty="0">
                <a:latin typeface="Comic Sans MS" pitchFamily="66" charset="0"/>
              </a:rPr>
              <a:t>．”</a:t>
            </a:r>
            <a:r>
              <a:rPr lang="zh-CN" altLang="en-US" sz="2400" dirty="0"/>
              <a:t> </a:t>
            </a:r>
            <a:br>
              <a:rPr lang="zh-CN" altLang="en-US" sz="2400" dirty="0"/>
            </a:br>
            <a:r>
              <a:rPr lang="zh-CN" altLang="en-US" sz="2400" dirty="0"/>
              <a:t> </a:t>
            </a:r>
            <a:r>
              <a:rPr lang="zh-CN" altLang="en-US" sz="2400" dirty="0">
                <a:latin typeface="Comic Sans MS" pitchFamily="66" charset="0"/>
              </a:rPr>
              <a:t>“</a:t>
            </a:r>
            <a:r>
              <a:rPr lang="en-US" altLang="zh-CN" sz="2400" dirty="0">
                <a:latin typeface="Comic Sans MS" pitchFamily="66" charset="0"/>
              </a:rPr>
              <a:t>Could I speak to Tom please</a:t>
            </a:r>
            <a:r>
              <a:rPr lang="zh-CN" altLang="en-US" sz="2400" dirty="0">
                <a:latin typeface="Comic Sans MS" pitchFamily="66" charset="0"/>
              </a:rPr>
              <a:t>？” </a:t>
            </a:r>
            <a:br>
              <a:rPr lang="zh-CN" altLang="en-US" sz="2400" dirty="0">
                <a:latin typeface="Comic Sans MS" pitchFamily="66" charset="0"/>
              </a:rPr>
            </a:br>
            <a:r>
              <a:rPr lang="zh-CN" altLang="en-US" sz="2400" dirty="0">
                <a:latin typeface="Comic Sans MS" pitchFamily="66" charset="0"/>
              </a:rPr>
              <a:t> “</a:t>
            </a:r>
            <a:r>
              <a:rPr lang="en-US" altLang="zh-CN" sz="2400" dirty="0">
                <a:latin typeface="Comic Sans MS" pitchFamily="66" charset="0"/>
              </a:rPr>
              <a:t>Is that Mary speaking</a:t>
            </a:r>
            <a:r>
              <a:rPr lang="zh-CN" altLang="en-US" sz="2400" dirty="0">
                <a:latin typeface="Comic Sans MS" pitchFamily="66" charset="0"/>
              </a:rPr>
              <a:t>？” </a:t>
            </a:r>
            <a:br>
              <a:rPr lang="zh-CN" altLang="en-US" sz="2400" dirty="0">
                <a:latin typeface="Comic Sans MS" pitchFamily="66" charset="0"/>
              </a:rPr>
            </a:br>
            <a:r>
              <a:rPr lang="zh-CN" altLang="en-US" sz="2400" dirty="0">
                <a:latin typeface="Comic Sans MS" pitchFamily="66" charset="0"/>
              </a:rPr>
              <a:t>      </a:t>
            </a:r>
            <a:r>
              <a:rPr lang="zh-CN" altLang="en-US" sz="2400" dirty="0">
                <a:latin typeface="宋体" pitchFamily="2" charset="-122"/>
              </a:rPr>
              <a:t>西方人一接到电话一般都先报自己的号码或者工作单位的名称。如：</a:t>
            </a:r>
            <a:r>
              <a:rPr lang="zh-CN" altLang="en-US" sz="2400" dirty="0"/>
              <a:t> </a:t>
            </a:r>
            <a:br>
              <a:rPr lang="zh-CN" altLang="en-US" sz="2400" dirty="0"/>
            </a:br>
            <a:r>
              <a:rPr lang="zh-CN" altLang="en-US" sz="2400" dirty="0"/>
              <a:t> </a:t>
            </a:r>
            <a:r>
              <a:rPr lang="zh-CN" altLang="en-US" sz="2400" dirty="0">
                <a:latin typeface="Comic Sans MS" pitchFamily="66" charset="0"/>
              </a:rPr>
              <a:t>“</a:t>
            </a:r>
            <a:r>
              <a:rPr lang="en-US" altLang="zh-CN" sz="2400" dirty="0">
                <a:latin typeface="Comic Sans MS" pitchFamily="66" charset="0"/>
              </a:rPr>
              <a:t>Hello</a:t>
            </a:r>
            <a:r>
              <a:rPr lang="zh-CN" altLang="en-US" sz="2400" dirty="0">
                <a:latin typeface="Comic Sans MS" pitchFamily="66" charset="0"/>
              </a:rPr>
              <a:t>，</a:t>
            </a:r>
            <a:r>
              <a:rPr lang="en-US" altLang="zh-CN" sz="2400" dirty="0">
                <a:latin typeface="Comic Sans MS" pitchFamily="66" charset="0"/>
              </a:rPr>
              <a:t>52164768</a:t>
            </a:r>
            <a:r>
              <a:rPr lang="zh-CN" altLang="en-US" sz="2400" dirty="0">
                <a:latin typeface="Comic Sans MS" pitchFamily="66" charset="0"/>
              </a:rPr>
              <a:t>，</a:t>
            </a:r>
            <a:r>
              <a:rPr lang="en-US" altLang="zh-CN" sz="2400" dirty="0">
                <a:latin typeface="Comic Sans MS" pitchFamily="66" charset="0"/>
              </a:rPr>
              <a:t>this is Jim</a:t>
            </a:r>
            <a:r>
              <a:rPr lang="zh-CN" altLang="en-US" sz="2400" dirty="0">
                <a:latin typeface="Comic Sans MS" pitchFamily="66" charset="0"/>
              </a:rPr>
              <a:t>．” </a:t>
            </a:r>
            <a:br>
              <a:rPr lang="zh-CN" altLang="en-US" sz="2400" dirty="0">
                <a:latin typeface="Comic Sans MS" pitchFamily="66" charset="0"/>
              </a:rPr>
            </a:br>
            <a:r>
              <a:rPr lang="zh-CN" altLang="en-US" sz="2400" dirty="0">
                <a:latin typeface="Comic Sans MS" pitchFamily="66" charset="0"/>
              </a:rPr>
              <a:t>    </a:t>
            </a:r>
            <a:r>
              <a:rPr lang="zh-CN" altLang="en-US" sz="2400" dirty="0">
                <a:latin typeface="宋体" pitchFamily="2" charset="-122"/>
              </a:rPr>
              <a:t>中国学生刚开始学英语会犯这样的错误：</a:t>
            </a:r>
            <a:r>
              <a:rPr lang="zh-CN" altLang="en-US" sz="2400" dirty="0"/>
              <a:t> </a:t>
            </a:r>
            <a:br>
              <a:rPr lang="zh-CN" altLang="en-US" sz="2400" dirty="0"/>
            </a:br>
            <a:r>
              <a:rPr lang="zh-CN" altLang="en-US" sz="2400" dirty="0"/>
              <a:t> </a:t>
            </a:r>
            <a:r>
              <a:rPr lang="zh-CN" altLang="en-US" sz="2400" dirty="0">
                <a:solidFill>
                  <a:schemeClr val="hlink"/>
                </a:solidFill>
                <a:latin typeface="Comic Sans MS" pitchFamily="66" charset="0"/>
              </a:rPr>
              <a:t>“</a:t>
            </a:r>
            <a:r>
              <a:rPr lang="en-US" altLang="zh-CN" sz="2400" dirty="0">
                <a:solidFill>
                  <a:schemeClr val="hlink"/>
                </a:solidFill>
                <a:latin typeface="Comic Sans MS" pitchFamily="66" charset="0"/>
              </a:rPr>
              <a:t>Hello</a:t>
            </a:r>
            <a:r>
              <a:rPr lang="zh-CN" altLang="en-US" sz="2400" dirty="0">
                <a:solidFill>
                  <a:schemeClr val="hlink"/>
                </a:solidFill>
                <a:latin typeface="Comic Sans MS" pitchFamily="66" charset="0"/>
              </a:rPr>
              <a:t>，</a:t>
            </a:r>
            <a:r>
              <a:rPr lang="en-US" altLang="zh-CN" sz="2400" dirty="0">
                <a:solidFill>
                  <a:schemeClr val="hlink"/>
                </a:solidFill>
                <a:latin typeface="Comic Sans MS" pitchFamily="66" charset="0"/>
              </a:rPr>
              <a:t>who are you please</a:t>
            </a:r>
            <a:r>
              <a:rPr lang="zh-CN" altLang="en-US" sz="2400" dirty="0">
                <a:solidFill>
                  <a:schemeClr val="hlink"/>
                </a:solidFill>
                <a:latin typeface="Comic Sans MS" pitchFamily="66" charset="0"/>
              </a:rPr>
              <a:t>？</a:t>
            </a:r>
            <a:r>
              <a:rPr lang="zh-CN" altLang="en-US" sz="2400" dirty="0" smtClean="0">
                <a:latin typeface="Arial"/>
              </a:rPr>
              <a:t>”</a:t>
            </a:r>
            <a:endParaRPr lang="en-US" altLang="zh-CN" sz="2400" dirty="0" smtClean="0">
              <a:latin typeface="Arial"/>
            </a:endParaRPr>
          </a:p>
          <a:p>
            <a:pPr>
              <a:buFontTx/>
              <a:buNone/>
            </a:pPr>
            <a:r>
              <a:rPr lang="zh-CN" altLang="en-US" sz="2400" dirty="0" smtClean="0"/>
              <a:t> </a:t>
            </a:r>
            <a:r>
              <a:rPr lang="zh-CN" altLang="en-US" sz="2400" dirty="0"/>
              <a:t/>
            </a:r>
            <a:br>
              <a:rPr lang="zh-CN" altLang="en-US" sz="2400" dirty="0"/>
            </a:br>
            <a:r>
              <a:rPr lang="en-US" altLang="zh-CN" sz="2400" dirty="0" smtClean="0">
                <a:hlinkClick r:id="rId2" action="ppaction://hlinksldjump"/>
              </a:rPr>
              <a:t>◆Cross-cultural differences in communication </a:t>
            </a:r>
            <a:endParaRPr lang="zh-CN" altLang="en-US" sz="2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 build="p" autoUpdateAnimBg="0" advAuto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/>
          </p:nvPr>
        </p:nvSpPr>
        <p:spPr>
          <a:xfrm>
            <a:off x="228600" y="228600"/>
            <a:ext cx="8915400" cy="5867400"/>
          </a:xfrm>
        </p:spPr>
        <p:txBody>
          <a:bodyPr>
            <a:normAutofit fontScale="92500" lnSpcReduction="10000"/>
          </a:bodyPr>
          <a:lstStyle/>
          <a:p>
            <a:endParaRPr lang="en-US" altLang="zh-CN" sz="1800" b="1" dirty="0">
              <a:solidFill>
                <a:srgbClr val="0000FF"/>
              </a:solidFill>
            </a:endParaRPr>
          </a:p>
          <a:p>
            <a:pPr>
              <a:buFontTx/>
              <a:buNone/>
            </a:pPr>
            <a:r>
              <a:rPr lang="en-US" altLang="zh-CN" b="1" dirty="0"/>
              <a:t>7</a:t>
            </a:r>
            <a:r>
              <a:rPr lang="zh-CN" altLang="en-US" b="1" dirty="0">
                <a:latin typeface="宋体" pitchFamily="2" charset="-122"/>
              </a:rPr>
              <a:t>．接受礼物</a:t>
            </a:r>
            <a:r>
              <a:rPr lang="zh-CN" altLang="en-US" b="1" dirty="0"/>
              <a:t> </a:t>
            </a:r>
          </a:p>
          <a:p>
            <a:pPr>
              <a:buFontTx/>
              <a:buNone/>
            </a:pPr>
            <a:r>
              <a:rPr lang="zh-CN" altLang="en-US" b="1" dirty="0"/>
              <a:t>        </a:t>
            </a:r>
            <a:r>
              <a:rPr lang="zh-CN" altLang="en-US" dirty="0">
                <a:latin typeface="宋体" pitchFamily="2" charset="-122"/>
              </a:rPr>
              <a:t>中国人收到礼物时，一般是放在一旁，确信客人走后，才迫不及待地拆开。受礼时连声说：</a:t>
            </a:r>
            <a:r>
              <a:rPr lang="zh-CN" altLang="en-US" dirty="0"/>
              <a:t>     </a:t>
            </a:r>
            <a:r>
              <a:rPr lang="zh-CN" altLang="en-US" dirty="0">
                <a:latin typeface="Arial"/>
              </a:rPr>
              <a:t>“</a:t>
            </a:r>
            <a:r>
              <a:rPr lang="zh-CN" altLang="en-US" dirty="0">
                <a:latin typeface="宋体" pitchFamily="2" charset="-122"/>
              </a:rPr>
              <a:t>哎呀，还送礼物干什么？</a:t>
            </a:r>
            <a:r>
              <a:rPr lang="zh-CN" altLang="en-US" dirty="0">
                <a:latin typeface="Arial"/>
              </a:rPr>
              <a:t>”</a:t>
            </a:r>
            <a:r>
              <a:rPr lang="zh-CN" altLang="en-US" dirty="0"/>
              <a:t> </a:t>
            </a:r>
            <a:br>
              <a:rPr lang="zh-CN" altLang="en-US" dirty="0"/>
            </a:br>
            <a:r>
              <a:rPr lang="zh-CN" altLang="en-US" dirty="0"/>
              <a:t>     </a:t>
            </a:r>
            <a:r>
              <a:rPr lang="zh-CN" altLang="en-US" dirty="0">
                <a:latin typeface="Arial"/>
              </a:rPr>
              <a:t>“</a:t>
            </a:r>
            <a:r>
              <a:rPr lang="zh-CN" altLang="en-US" dirty="0">
                <a:latin typeface="宋体" pitchFamily="2" charset="-122"/>
              </a:rPr>
              <a:t>真是不好意思啦。</a:t>
            </a:r>
            <a:r>
              <a:rPr lang="zh-CN" altLang="en-US" dirty="0">
                <a:latin typeface="Arial"/>
              </a:rPr>
              <a:t>”</a:t>
            </a:r>
            <a:r>
              <a:rPr lang="zh-CN" altLang="en-US" dirty="0"/>
              <a:t> </a:t>
            </a:r>
            <a:br>
              <a:rPr lang="zh-CN" altLang="en-US" dirty="0"/>
            </a:br>
            <a:r>
              <a:rPr lang="zh-CN" altLang="en-US" dirty="0"/>
              <a:t>     </a:t>
            </a:r>
            <a:r>
              <a:rPr lang="zh-CN" altLang="en-US" dirty="0">
                <a:latin typeface="Arial"/>
              </a:rPr>
              <a:t>“</a:t>
            </a:r>
            <a:r>
              <a:rPr lang="zh-CN" altLang="en-US" dirty="0">
                <a:latin typeface="宋体" pitchFamily="2" charset="-122"/>
              </a:rPr>
              <a:t>让您破费了。</a:t>
            </a:r>
            <a:r>
              <a:rPr lang="zh-CN" altLang="en-US" dirty="0">
                <a:latin typeface="Arial"/>
              </a:rPr>
              <a:t>”</a:t>
            </a:r>
            <a:r>
              <a:rPr lang="zh-CN" altLang="en-US" dirty="0"/>
              <a:t> </a:t>
            </a:r>
            <a:br>
              <a:rPr lang="zh-CN" altLang="en-US" dirty="0"/>
            </a:br>
            <a:r>
              <a:rPr lang="zh-CN" altLang="en-US" dirty="0"/>
              <a:t>     </a:t>
            </a:r>
            <a:r>
              <a:rPr lang="zh-CN" altLang="en-US" dirty="0">
                <a:latin typeface="宋体" pitchFamily="2" charset="-122"/>
              </a:rPr>
              <a:t>西方人收到礼物时，一般当着客人的面马上打开，并连声称好：</a:t>
            </a:r>
            <a:r>
              <a:rPr lang="zh-CN" altLang="en-US" dirty="0"/>
              <a:t> </a:t>
            </a:r>
            <a:br>
              <a:rPr lang="zh-CN" altLang="en-US" dirty="0"/>
            </a:br>
            <a:r>
              <a:rPr lang="zh-CN" altLang="en-US" dirty="0"/>
              <a:t> </a:t>
            </a:r>
            <a:r>
              <a:rPr lang="zh-CN" altLang="en-US" dirty="0">
                <a:latin typeface="Comic Sans MS" pitchFamily="66" charset="0"/>
              </a:rPr>
              <a:t>“</a:t>
            </a:r>
            <a:r>
              <a:rPr lang="en-US" altLang="zh-CN" dirty="0">
                <a:latin typeface="Comic Sans MS" pitchFamily="66" charset="0"/>
              </a:rPr>
              <a:t>Very beautiful</a:t>
            </a:r>
            <a:r>
              <a:rPr lang="zh-CN" altLang="en-US" dirty="0">
                <a:latin typeface="Comic Sans MS" pitchFamily="66" charset="0"/>
              </a:rPr>
              <a:t>！</a:t>
            </a:r>
            <a:r>
              <a:rPr lang="en-US" altLang="zh-CN" dirty="0">
                <a:latin typeface="Comic Sans MS" pitchFamily="66" charset="0"/>
              </a:rPr>
              <a:t>Wow</a:t>
            </a:r>
            <a:r>
              <a:rPr lang="zh-CN" altLang="en-US" dirty="0">
                <a:latin typeface="Comic Sans MS" pitchFamily="66" charset="0"/>
              </a:rPr>
              <a:t>！” </a:t>
            </a:r>
            <a:br>
              <a:rPr lang="zh-CN" altLang="en-US" dirty="0">
                <a:latin typeface="Comic Sans MS" pitchFamily="66" charset="0"/>
              </a:rPr>
            </a:br>
            <a:r>
              <a:rPr lang="zh-CN" altLang="en-US" dirty="0">
                <a:latin typeface="Comic Sans MS" pitchFamily="66" charset="0"/>
              </a:rPr>
              <a:t> “</a:t>
            </a:r>
            <a:r>
              <a:rPr lang="en-US" altLang="zh-CN" dirty="0">
                <a:latin typeface="Comic Sans MS" pitchFamily="66" charset="0"/>
              </a:rPr>
              <a:t>What a wonderful gift it is</a:t>
            </a:r>
            <a:r>
              <a:rPr lang="zh-CN" altLang="en-US" dirty="0">
                <a:latin typeface="Comic Sans MS" pitchFamily="66" charset="0"/>
              </a:rPr>
              <a:t>！” </a:t>
            </a:r>
            <a:br>
              <a:rPr lang="zh-CN" altLang="en-US" dirty="0">
                <a:latin typeface="Comic Sans MS" pitchFamily="66" charset="0"/>
              </a:rPr>
            </a:br>
            <a:r>
              <a:rPr lang="zh-CN" altLang="en-US" dirty="0">
                <a:latin typeface="Comic Sans MS" pitchFamily="66" charset="0"/>
              </a:rPr>
              <a:t> “</a:t>
            </a:r>
            <a:r>
              <a:rPr lang="en-US" altLang="zh-CN" dirty="0">
                <a:latin typeface="Comic Sans MS" pitchFamily="66" charset="0"/>
              </a:rPr>
              <a:t>Thank you for your present</a:t>
            </a:r>
            <a:r>
              <a:rPr lang="zh-CN" altLang="en-US" dirty="0">
                <a:latin typeface="Comic Sans MS" pitchFamily="66" charset="0"/>
              </a:rPr>
              <a:t>．</a:t>
            </a:r>
            <a:r>
              <a:rPr lang="zh-CN" altLang="en-US" dirty="0" smtClean="0">
                <a:latin typeface="Comic Sans MS" pitchFamily="66" charset="0"/>
              </a:rPr>
              <a:t>”</a:t>
            </a:r>
            <a:endParaRPr lang="en-US" altLang="zh-CN" dirty="0" smtClean="0">
              <a:latin typeface="Comic Sans MS" pitchFamily="66" charset="0"/>
            </a:endParaRPr>
          </a:p>
          <a:p>
            <a:pPr>
              <a:buFontTx/>
              <a:buNone/>
            </a:pPr>
            <a:r>
              <a:rPr lang="zh-CN" altLang="en-US" dirty="0" smtClean="0">
                <a:latin typeface="Comic Sans MS" pitchFamily="66" charset="0"/>
              </a:rPr>
              <a:t> </a:t>
            </a:r>
            <a:r>
              <a:rPr lang="zh-CN" altLang="en-US" dirty="0">
                <a:latin typeface="Comic Sans MS" pitchFamily="66" charset="0"/>
              </a:rPr>
              <a:t/>
            </a:r>
            <a:br>
              <a:rPr lang="zh-CN" altLang="en-US" dirty="0">
                <a:latin typeface="Comic Sans MS" pitchFamily="66" charset="0"/>
              </a:rPr>
            </a:br>
            <a:r>
              <a:rPr lang="en-US" altLang="zh-CN" dirty="0" smtClean="0">
                <a:latin typeface="Comic Sans MS" pitchFamily="66" charset="0"/>
                <a:hlinkClick r:id="rId2" action="ppaction://hlinksldjump"/>
              </a:rPr>
              <a:t>◆Cross-cultural differences in communication </a:t>
            </a:r>
            <a:r>
              <a:rPr lang="zh-CN" altLang="en-US" dirty="0"/>
              <a:t/>
            </a:r>
            <a:br>
              <a:rPr lang="zh-CN" altLang="en-US" dirty="0"/>
            </a:br>
            <a:r>
              <a:rPr lang="zh-CN" altLang="en-US" sz="1800" dirty="0"/>
              <a:t/>
            </a:r>
            <a:br>
              <a:rPr lang="zh-CN" altLang="en-US" sz="1800" dirty="0"/>
            </a:br>
            <a:endParaRPr lang="zh-CN" altLang="en-US" sz="1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 build="p" autoUpdateAnimBg="0" advAuto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/>
          </p:nvPr>
        </p:nvSpPr>
        <p:spPr/>
        <p:txBody>
          <a:bodyPr/>
          <a:lstStyle/>
          <a:p>
            <a:r>
              <a:rPr lang="en-US" altLang="zh-CN" b="1" dirty="0"/>
              <a:t>8</a:t>
            </a:r>
            <a:r>
              <a:rPr lang="zh-CN" altLang="en-US" b="1" dirty="0">
                <a:latin typeface="宋体" pitchFamily="2" charset="-122"/>
              </a:rPr>
              <a:t>．称呼用语</a:t>
            </a:r>
            <a:r>
              <a:rPr lang="zh-CN" altLang="en-US" b="1" dirty="0"/>
              <a:t> </a:t>
            </a:r>
            <a:br>
              <a:rPr lang="zh-CN" altLang="en-US" b="1" dirty="0"/>
            </a:br>
            <a:r>
              <a:rPr lang="zh-CN" altLang="en-US" b="1" dirty="0"/>
              <a:t>     </a:t>
            </a:r>
            <a:r>
              <a:rPr lang="zh-CN" altLang="en-US" dirty="0">
                <a:latin typeface="宋体" pitchFamily="2" charset="-122"/>
              </a:rPr>
              <a:t>中国人见面时喜欢问对方的年龄、收入、家庭等。而西方人很反感别人问及这些私事。西方人之间，如没有血缘关系，对男子统称呼</a:t>
            </a:r>
            <a:r>
              <a:rPr lang="zh-CN" altLang="en-US" dirty="0">
                <a:latin typeface="Arial"/>
              </a:rPr>
              <a:t>“</a:t>
            </a:r>
            <a:r>
              <a:rPr lang="en-US" altLang="zh-CN" dirty="0" err="1">
                <a:latin typeface="Comic Sans MS" pitchFamily="66" charset="0"/>
              </a:rPr>
              <a:t>Mr</a:t>
            </a:r>
            <a:r>
              <a:rPr lang="zh-CN" altLang="en-US" dirty="0">
                <a:latin typeface="Comic Sans MS" pitchFamily="66" charset="0"/>
              </a:rPr>
              <a:t>．</a:t>
            </a:r>
            <a:r>
              <a:rPr lang="zh-CN" altLang="en-US" dirty="0">
                <a:latin typeface="Arial"/>
              </a:rPr>
              <a:t>”</a:t>
            </a:r>
            <a:r>
              <a:rPr lang="zh-CN" altLang="en-US" dirty="0">
                <a:latin typeface="宋体" pitchFamily="2" charset="-122"/>
              </a:rPr>
              <a:t>，对未婚女士统称</a:t>
            </a:r>
            <a:r>
              <a:rPr lang="zh-CN" altLang="en-US" dirty="0">
                <a:latin typeface="Arial"/>
              </a:rPr>
              <a:t>“</a:t>
            </a:r>
            <a:r>
              <a:rPr lang="en-US" altLang="zh-CN" dirty="0">
                <a:latin typeface="Comic Sans MS" pitchFamily="66" charset="0"/>
              </a:rPr>
              <a:t>Miss</a:t>
            </a:r>
            <a:r>
              <a:rPr lang="en-US" altLang="zh-CN" dirty="0">
                <a:latin typeface="Arial"/>
              </a:rPr>
              <a:t>”</a:t>
            </a:r>
            <a:r>
              <a:rPr lang="zh-CN" altLang="en-US" dirty="0">
                <a:latin typeface="宋体" pitchFamily="2" charset="-122"/>
              </a:rPr>
              <a:t>，对已婚女士统称</a:t>
            </a:r>
            <a:r>
              <a:rPr lang="zh-CN" altLang="en-US" dirty="0">
                <a:latin typeface="Arial"/>
              </a:rPr>
              <a:t>“</a:t>
            </a:r>
            <a:r>
              <a:rPr lang="en-US" altLang="zh-CN" dirty="0" err="1">
                <a:latin typeface="Comic Sans MS" pitchFamily="66" charset="0"/>
              </a:rPr>
              <a:t>Mrs</a:t>
            </a:r>
            <a:r>
              <a:rPr lang="zh-CN" altLang="en-US" dirty="0">
                <a:latin typeface="Comic Sans MS" pitchFamily="66" charset="0"/>
              </a:rPr>
              <a:t>．</a:t>
            </a:r>
            <a:r>
              <a:rPr lang="zh-CN" altLang="en-US" dirty="0">
                <a:latin typeface="Arial"/>
              </a:rPr>
              <a:t>”</a:t>
            </a:r>
            <a:r>
              <a:rPr lang="zh-CN" altLang="en-US" dirty="0"/>
              <a:t>，对不知道是否已婚的女士统称</a:t>
            </a:r>
            <a:r>
              <a:rPr lang="zh-CN" altLang="en-US" dirty="0">
                <a:latin typeface="Arial"/>
              </a:rPr>
              <a:t>“</a:t>
            </a:r>
            <a:r>
              <a:rPr lang="en-US" altLang="zh-CN" dirty="0">
                <a:latin typeface="Comic Sans MS" pitchFamily="66" charset="0"/>
              </a:rPr>
              <a:t>Ms.</a:t>
            </a:r>
            <a:r>
              <a:rPr lang="en-US" altLang="zh-CN" dirty="0">
                <a:latin typeface="Arial"/>
              </a:rPr>
              <a:t>”</a:t>
            </a:r>
            <a:r>
              <a:rPr lang="zh-CN" altLang="en-US" dirty="0">
                <a:latin typeface="宋体" pitchFamily="2" charset="-122"/>
              </a:rPr>
              <a:t>。</a:t>
            </a:r>
            <a:r>
              <a:rPr lang="zh-CN" altLang="en-US" dirty="0"/>
              <a:t> </a:t>
            </a:r>
            <a:br>
              <a:rPr lang="zh-CN" altLang="en-US" dirty="0"/>
            </a:br>
            <a:r>
              <a:rPr lang="zh-CN" altLang="en-US" dirty="0"/>
              <a:t>     </a:t>
            </a:r>
            <a:r>
              <a:rPr lang="zh-CN" altLang="en-US" dirty="0">
                <a:latin typeface="宋体" pitchFamily="2" charset="-122"/>
              </a:rPr>
              <a:t>中国人重视家庭、亲情，认为血浓于水。为了表示礼貌，对陌生人也要以亲属关系称呼。如：</a:t>
            </a:r>
            <a:r>
              <a:rPr lang="zh-CN" altLang="en-US" dirty="0"/>
              <a:t> </a:t>
            </a:r>
            <a:br>
              <a:rPr lang="zh-CN" altLang="en-US" dirty="0"/>
            </a:br>
            <a:r>
              <a:rPr lang="zh-CN" altLang="en-US" dirty="0"/>
              <a:t> </a:t>
            </a:r>
            <a:r>
              <a:rPr lang="zh-CN" altLang="en-US" dirty="0">
                <a:latin typeface="Arial"/>
              </a:rPr>
              <a:t>“</a:t>
            </a:r>
            <a:r>
              <a:rPr lang="zh-CN" altLang="en-US" dirty="0">
                <a:latin typeface="宋体" pitchFamily="2" charset="-122"/>
              </a:rPr>
              <a:t>大爷、大娘、大叔、大婶、大哥、大姐等</a:t>
            </a:r>
            <a:r>
              <a:rPr lang="zh-CN" altLang="en-US" dirty="0">
                <a:latin typeface="Arial"/>
              </a:rPr>
              <a:t>”</a:t>
            </a:r>
            <a:r>
              <a:rPr lang="zh-CN" altLang="en-US" dirty="0" smtClean="0">
                <a:latin typeface="宋体" pitchFamily="2" charset="-122"/>
              </a:rPr>
              <a:t>。</a:t>
            </a:r>
            <a:endParaRPr lang="en-US" altLang="zh-CN" dirty="0" smtClean="0">
              <a:latin typeface="宋体" pitchFamily="2" charset="-122"/>
            </a:endParaRPr>
          </a:p>
          <a:p>
            <a:r>
              <a:rPr lang="en-US" altLang="zh-CN" dirty="0" smtClean="0">
                <a:hlinkClick r:id="rId2" action="ppaction://hlinksldjump"/>
              </a:rPr>
              <a:t>◆Cross-cultural differences in communication </a:t>
            </a:r>
            <a:r>
              <a:rPr lang="zh-CN" altLang="en-US" dirty="0" smtClean="0"/>
              <a:t> </a:t>
            </a:r>
            <a:r>
              <a:rPr lang="zh-CN" altLang="en-US" dirty="0"/>
              <a:t/>
            </a:r>
            <a:br>
              <a:rPr lang="zh-CN" altLang="en-US" dirty="0"/>
            </a:br>
            <a:r>
              <a:rPr lang="zh-CN" altLang="en-US" dirty="0"/>
              <a:t/>
            </a:r>
            <a:br>
              <a:rPr lang="zh-CN" altLang="en-US" dirty="0"/>
            </a:br>
            <a:endParaRPr lang="zh-CN" alt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0" grpId="0" build="p" autoUpdateAnimBg="0" advAuto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/>
          </p:nvPr>
        </p:nvSpPr>
        <p:spPr>
          <a:xfrm>
            <a:off x="0" y="0"/>
            <a:ext cx="8382000" cy="6858000"/>
          </a:xfrm>
        </p:spPr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en-US" altLang="zh-CN" sz="1800" b="1" dirty="0"/>
              <a:t>      </a:t>
            </a:r>
            <a:r>
              <a:rPr lang="en-US" altLang="zh-CN" sz="2400" b="1" dirty="0"/>
              <a:t>9</a:t>
            </a:r>
            <a:r>
              <a:rPr lang="zh-CN" altLang="en-US" sz="2400" b="1" dirty="0">
                <a:latin typeface="宋体" pitchFamily="2" charset="-122"/>
              </a:rPr>
              <a:t>．体贴他人</a:t>
            </a:r>
            <a:r>
              <a:rPr lang="zh-CN" altLang="en-US" sz="2400" b="1" dirty="0"/>
              <a:t> </a:t>
            </a:r>
            <a:br>
              <a:rPr lang="zh-CN" altLang="en-US" sz="2400" b="1" dirty="0"/>
            </a:br>
            <a:r>
              <a:rPr lang="zh-CN" altLang="en-US" sz="2400" b="1" dirty="0"/>
              <a:t>     </a:t>
            </a:r>
            <a:r>
              <a:rPr lang="zh-CN" altLang="en-US" sz="2400" dirty="0">
                <a:latin typeface="宋体" pitchFamily="2" charset="-122"/>
              </a:rPr>
              <a:t>在西方，向别人提供帮助、关心、同情等的方式和程度是根据接受方愿意接受的程度来定的；而中国人帮起忙来一般是热情洋溢，无微不至。例如：一位中国留学生在美国看到一位老教授蹒跚过车水马龙的马路，出于同情心，他飞步上前挽住老人，要送他过去，但是他得到的却是怒目而视。请看下面的对话：</a:t>
            </a:r>
            <a:r>
              <a:rPr lang="zh-CN" altLang="en-US" sz="2400" dirty="0"/>
              <a:t> </a:t>
            </a:r>
            <a:br>
              <a:rPr lang="zh-CN" altLang="en-US" sz="2400" dirty="0"/>
            </a:br>
            <a:r>
              <a:rPr lang="en-US" altLang="zh-CN" sz="2400" b="1" dirty="0"/>
              <a:t>Chinese student</a:t>
            </a:r>
            <a:r>
              <a:rPr lang="zh-CN" altLang="en-US" sz="2400" b="1" dirty="0">
                <a:latin typeface="宋体" pitchFamily="2" charset="-122"/>
              </a:rPr>
              <a:t>：</a:t>
            </a:r>
            <a:r>
              <a:rPr lang="en-US" altLang="zh-CN" sz="2400" dirty="0" err="1">
                <a:latin typeface="Comic Sans MS" pitchFamily="66" charset="0"/>
              </a:rPr>
              <a:t>Mr</a:t>
            </a:r>
            <a:r>
              <a:rPr lang="zh-CN" altLang="en-US" sz="2400" dirty="0">
                <a:latin typeface="Comic Sans MS" pitchFamily="66" charset="0"/>
              </a:rPr>
              <a:t>．</a:t>
            </a:r>
            <a:r>
              <a:rPr lang="en-US" altLang="zh-CN" sz="2400" dirty="0">
                <a:latin typeface="Comic Sans MS" pitchFamily="66" charset="0"/>
              </a:rPr>
              <a:t>White</a:t>
            </a:r>
            <a:r>
              <a:rPr lang="zh-CN" altLang="en-US" sz="2400" dirty="0">
                <a:latin typeface="Comic Sans MS" pitchFamily="66" charset="0"/>
              </a:rPr>
              <a:t>，</a:t>
            </a:r>
            <a:r>
              <a:rPr lang="en-US" altLang="zh-CN" sz="2400" dirty="0">
                <a:latin typeface="Comic Sans MS" pitchFamily="66" charset="0"/>
              </a:rPr>
              <a:t>you are so pale</a:t>
            </a:r>
            <a:r>
              <a:rPr lang="zh-CN" altLang="en-US" sz="2400" dirty="0">
                <a:latin typeface="Comic Sans MS" pitchFamily="66" charset="0"/>
              </a:rPr>
              <a:t>，</a:t>
            </a:r>
            <a:r>
              <a:rPr lang="en-US" altLang="zh-CN" sz="2400" dirty="0">
                <a:latin typeface="Comic Sans MS" pitchFamily="66" charset="0"/>
              </a:rPr>
              <a:t>are you sick</a:t>
            </a:r>
            <a:r>
              <a:rPr lang="zh-CN" altLang="en-US" sz="2400" dirty="0">
                <a:latin typeface="Comic Sans MS" pitchFamily="66" charset="0"/>
              </a:rPr>
              <a:t>？</a:t>
            </a:r>
            <a:r>
              <a:rPr lang="zh-CN" altLang="en-US" sz="2400" dirty="0"/>
              <a:t> </a:t>
            </a:r>
            <a:br>
              <a:rPr lang="zh-CN" altLang="en-US" sz="2400" dirty="0"/>
            </a:br>
            <a:r>
              <a:rPr lang="en-US" altLang="zh-CN" sz="2400" b="1" dirty="0"/>
              <a:t>English teacher</a:t>
            </a:r>
            <a:r>
              <a:rPr lang="zh-CN" altLang="en-US" sz="2400" b="1" dirty="0">
                <a:latin typeface="宋体" pitchFamily="2" charset="-122"/>
              </a:rPr>
              <a:t>：</a:t>
            </a:r>
            <a:r>
              <a:rPr lang="en-US" altLang="zh-CN" sz="2400" dirty="0">
                <a:latin typeface="Comic Sans MS" pitchFamily="66" charset="0"/>
              </a:rPr>
              <a:t>Well</a:t>
            </a:r>
            <a:r>
              <a:rPr lang="zh-CN" altLang="en-US" sz="2400" dirty="0">
                <a:latin typeface="Comic Sans MS" pitchFamily="66" charset="0"/>
              </a:rPr>
              <a:t>．．．</a:t>
            </a:r>
            <a:r>
              <a:rPr lang="en-US" altLang="zh-CN" sz="2400" dirty="0">
                <a:latin typeface="Comic Sans MS" pitchFamily="66" charset="0"/>
              </a:rPr>
              <a:t>yes</a:t>
            </a:r>
            <a:r>
              <a:rPr lang="zh-CN" altLang="en-US" sz="2400" dirty="0">
                <a:latin typeface="Comic Sans MS" pitchFamily="66" charset="0"/>
              </a:rPr>
              <a:t>．</a:t>
            </a:r>
            <a:r>
              <a:rPr lang="en-US" altLang="zh-CN" sz="2400" dirty="0">
                <a:latin typeface="Comic Sans MS" pitchFamily="66" charset="0"/>
              </a:rPr>
              <a:t>I have got a bad cold for several days</a:t>
            </a:r>
            <a:r>
              <a:rPr lang="zh-CN" altLang="en-US" sz="2400" dirty="0">
                <a:latin typeface="Comic Sans MS" pitchFamily="66" charset="0"/>
              </a:rPr>
              <a:t>．</a:t>
            </a:r>
            <a:r>
              <a:rPr lang="zh-CN" altLang="en-US" sz="2400" dirty="0"/>
              <a:t> </a:t>
            </a:r>
            <a:br>
              <a:rPr lang="zh-CN" altLang="en-US" sz="2400" dirty="0"/>
            </a:br>
            <a:r>
              <a:rPr lang="en-US" altLang="zh-CN" sz="2400" b="1" dirty="0"/>
              <a:t>Chinese student</a:t>
            </a:r>
            <a:r>
              <a:rPr lang="zh-CN" altLang="en-US" sz="2400" b="1" dirty="0">
                <a:latin typeface="宋体" pitchFamily="2" charset="-122"/>
              </a:rPr>
              <a:t>：</a:t>
            </a:r>
            <a:r>
              <a:rPr lang="en-US" altLang="zh-CN" sz="2400" dirty="0">
                <a:latin typeface="Comic Sans MS" pitchFamily="66" charset="0"/>
              </a:rPr>
              <a:t>Well</a:t>
            </a:r>
            <a:r>
              <a:rPr lang="zh-CN" altLang="en-US" sz="2400" dirty="0">
                <a:latin typeface="Comic Sans MS" pitchFamily="66" charset="0"/>
              </a:rPr>
              <a:t>，</a:t>
            </a:r>
            <a:r>
              <a:rPr lang="en-US" altLang="zh-CN" sz="2400" dirty="0">
                <a:latin typeface="Comic Sans MS" pitchFamily="66" charset="0"/>
              </a:rPr>
              <a:t>you should go to a clinic and see the doctor as soon as possible</a:t>
            </a:r>
            <a:r>
              <a:rPr lang="zh-CN" altLang="en-US" sz="2400" dirty="0">
                <a:latin typeface="Comic Sans MS" pitchFamily="66" charset="0"/>
              </a:rPr>
              <a:t>． </a:t>
            </a:r>
            <a:br>
              <a:rPr lang="zh-CN" altLang="en-US" sz="2400" dirty="0">
                <a:latin typeface="Comic Sans MS" pitchFamily="66" charset="0"/>
              </a:rPr>
            </a:br>
            <a:r>
              <a:rPr lang="en-US" altLang="zh-CN" sz="2400" b="1" dirty="0"/>
              <a:t>English teacher</a:t>
            </a:r>
            <a:r>
              <a:rPr lang="zh-CN" altLang="en-US" sz="2400" b="1" dirty="0">
                <a:latin typeface="宋体" pitchFamily="2" charset="-122"/>
              </a:rPr>
              <a:t>：</a:t>
            </a:r>
            <a:r>
              <a:rPr lang="en-US" altLang="zh-CN" sz="2400" dirty="0" err="1">
                <a:latin typeface="Comic Sans MS" pitchFamily="66" charset="0"/>
              </a:rPr>
              <a:t>Er</a:t>
            </a:r>
            <a:r>
              <a:rPr lang="zh-CN" altLang="en-US" sz="2400" dirty="0">
                <a:latin typeface="Comic Sans MS" pitchFamily="66" charset="0"/>
              </a:rPr>
              <a:t>．．．</a:t>
            </a:r>
            <a:r>
              <a:rPr lang="en-US" altLang="zh-CN" sz="2400" dirty="0">
                <a:latin typeface="Comic Sans MS" pitchFamily="66" charset="0"/>
              </a:rPr>
              <a:t>what do you mean</a:t>
            </a:r>
            <a:r>
              <a:rPr lang="zh-CN" altLang="en-US" sz="2400" dirty="0">
                <a:latin typeface="Comic Sans MS" pitchFamily="66" charset="0"/>
              </a:rPr>
              <a:t>？</a:t>
            </a:r>
            <a:r>
              <a:rPr lang="zh-CN" altLang="en-US" sz="2400" dirty="0"/>
              <a:t> </a:t>
            </a:r>
            <a:br>
              <a:rPr lang="zh-CN" altLang="en-US" sz="2400" dirty="0"/>
            </a:br>
            <a:r>
              <a:rPr lang="zh-CN" altLang="en-US" sz="2400" dirty="0"/>
              <a:t>     </a:t>
            </a:r>
            <a:r>
              <a:rPr lang="zh-CN" altLang="en-US" sz="2400" dirty="0">
                <a:latin typeface="宋体" pitchFamily="2" charset="-122"/>
              </a:rPr>
              <a:t>中国人建议患上感冒的人马上去看医生，表示真诚的关心。而美国人对此不理解，会认为难道他的病有如此严重吗？因此，只要回答：</a:t>
            </a:r>
            <a:r>
              <a:rPr lang="zh-CN" altLang="en-US" sz="2400" dirty="0">
                <a:latin typeface="Comic Sans MS" pitchFamily="66" charset="0"/>
              </a:rPr>
              <a:t>“</a:t>
            </a:r>
            <a:r>
              <a:rPr lang="en-US" altLang="zh-CN" sz="2400" dirty="0">
                <a:latin typeface="Comic Sans MS" pitchFamily="66" charset="0"/>
              </a:rPr>
              <a:t>I'm sorry to hear that</a:t>
            </a:r>
            <a:r>
              <a:rPr lang="zh-CN" altLang="en-US" sz="2400" dirty="0">
                <a:latin typeface="Comic Sans MS" pitchFamily="66" charset="0"/>
              </a:rPr>
              <a:t>．”</a:t>
            </a:r>
            <a:r>
              <a:rPr lang="zh-CN" altLang="en-US" sz="2400" dirty="0">
                <a:latin typeface="宋体" pitchFamily="2" charset="-122"/>
              </a:rPr>
              <a:t>就够了</a:t>
            </a:r>
            <a:r>
              <a:rPr lang="zh-CN" altLang="en-US" sz="2400" dirty="0" smtClean="0">
                <a:latin typeface="宋体" pitchFamily="2" charset="-122"/>
              </a:rPr>
              <a:t>。</a:t>
            </a:r>
            <a:endParaRPr lang="en-US" altLang="zh-CN" sz="2400" dirty="0" smtClean="0">
              <a:latin typeface="宋体" pitchFamily="2" charset="-122"/>
            </a:endParaRPr>
          </a:p>
          <a:p>
            <a:pPr>
              <a:buFontTx/>
              <a:buNone/>
            </a:pPr>
            <a:r>
              <a:rPr lang="zh-CN" altLang="en-US" sz="2400" dirty="0" smtClean="0"/>
              <a:t> </a:t>
            </a:r>
            <a:r>
              <a:rPr lang="en-US" altLang="zh-CN" sz="2400" dirty="0" smtClean="0">
                <a:hlinkClick r:id="rId2" action="ppaction://hlinksldjump"/>
              </a:rPr>
              <a:t>◆Cross-cultural differences in communication </a:t>
            </a:r>
            <a:r>
              <a:rPr lang="zh-CN" altLang="en-US" sz="2400" dirty="0"/>
              <a:t/>
            </a:r>
            <a:br>
              <a:rPr lang="zh-CN" altLang="en-US" sz="2400" dirty="0"/>
            </a:br>
            <a:endParaRPr lang="zh-CN" altLang="en-US" sz="2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 build="p" autoUpdateAnimBg="0" advAuto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/>
          </p:nvPr>
        </p:nvSpPr>
        <p:spPr>
          <a:xfrm>
            <a:off x="685800" y="381000"/>
            <a:ext cx="7772400" cy="64770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zh-CN" sz="1800" b="1" dirty="0"/>
              <a:t>      </a:t>
            </a:r>
            <a:r>
              <a:rPr lang="en-US" altLang="zh-CN" sz="2400" b="1" dirty="0"/>
              <a:t>10</a:t>
            </a:r>
            <a:r>
              <a:rPr lang="zh-CN" altLang="en-US" sz="2400" b="1" dirty="0">
                <a:latin typeface="宋体" pitchFamily="2" charset="-122"/>
              </a:rPr>
              <a:t>．请客吃饭</a:t>
            </a:r>
            <a:r>
              <a:rPr lang="zh-CN" altLang="en-US" sz="2400" b="1" dirty="0"/>
              <a:t> </a:t>
            </a:r>
            <a:br>
              <a:rPr lang="zh-CN" altLang="en-US" sz="2400" b="1" dirty="0"/>
            </a:br>
            <a:r>
              <a:rPr lang="zh-CN" altLang="en-US" sz="2400" b="1" dirty="0"/>
              <a:t>     </a:t>
            </a:r>
            <a:r>
              <a:rPr lang="zh-CN" altLang="en-US" sz="2400" dirty="0">
                <a:latin typeface="宋体" pitchFamily="2" charset="-122"/>
              </a:rPr>
              <a:t>中国人招待客人时，一般都准备了满桌美味佳肴，不断地劝客人享用，自己还谦虚：</a:t>
            </a:r>
            <a:r>
              <a:rPr lang="zh-CN" altLang="en-US" sz="2400" dirty="0">
                <a:latin typeface="Arial"/>
              </a:rPr>
              <a:t>“</a:t>
            </a:r>
            <a:r>
              <a:rPr lang="zh-CN" altLang="en-US" sz="2400" dirty="0">
                <a:latin typeface="宋体" pitchFamily="2" charset="-122"/>
              </a:rPr>
              <a:t>没什么菜，吃顿便饭。薄酒一杯，不成敬意。</a:t>
            </a:r>
            <a:r>
              <a:rPr lang="zh-CN" altLang="en-US" sz="2400" dirty="0">
                <a:latin typeface="Arial"/>
              </a:rPr>
              <a:t>”</a:t>
            </a:r>
            <a:r>
              <a:rPr lang="zh-CN" altLang="en-US" sz="2400" dirty="0">
                <a:latin typeface="宋体" pitchFamily="2" charset="-122"/>
              </a:rPr>
              <a:t>行动上多以主人为客人夹菜为礼。</a:t>
            </a:r>
            <a:r>
              <a:rPr lang="zh-CN" altLang="en-US" sz="2400" dirty="0"/>
              <a:t> </a:t>
            </a:r>
            <a:br>
              <a:rPr lang="zh-CN" altLang="en-US" sz="2400" dirty="0"/>
            </a:br>
            <a:r>
              <a:rPr lang="zh-CN" altLang="en-US" sz="2400" dirty="0"/>
              <a:t>     </a:t>
            </a:r>
            <a:r>
              <a:rPr lang="zh-CN" altLang="en-US" sz="2400" dirty="0">
                <a:latin typeface="宋体" pitchFamily="2" charset="-122"/>
              </a:rPr>
              <a:t>西方人会对此大惑不解：明明这么多菜，却说没什么菜，这不是实事求是的行为。而他们请客吃饭，菜肴特别简单，经常以数量不多的蔬菜为可口的上等菜，席间劝客仅仅说：</a:t>
            </a:r>
            <a:r>
              <a:rPr lang="zh-CN" altLang="en-US" sz="2400" dirty="0">
                <a:latin typeface="Comic Sans MS" pitchFamily="66" charset="0"/>
              </a:rPr>
              <a:t>“</a:t>
            </a:r>
            <a:r>
              <a:rPr lang="en-US" altLang="zh-CN" sz="2400" dirty="0">
                <a:latin typeface="Comic Sans MS" pitchFamily="66" charset="0"/>
              </a:rPr>
              <a:t>Help yourself to some vegetables</a:t>
            </a:r>
            <a:r>
              <a:rPr lang="zh-CN" altLang="en-US" sz="2400" dirty="0">
                <a:latin typeface="Comic Sans MS" pitchFamily="66" charset="0"/>
              </a:rPr>
              <a:t>，</a:t>
            </a:r>
            <a:r>
              <a:rPr lang="en-US" altLang="zh-CN" sz="2400" dirty="0">
                <a:latin typeface="Comic Sans MS" pitchFamily="66" charset="0"/>
              </a:rPr>
              <a:t>please</a:t>
            </a:r>
            <a:r>
              <a:rPr lang="zh-CN" altLang="en-US" sz="2400" dirty="0">
                <a:latin typeface="Comic Sans MS" pitchFamily="66" charset="0"/>
              </a:rPr>
              <a:t>．”</a:t>
            </a:r>
            <a:r>
              <a:rPr lang="zh-CN" altLang="en-US" sz="2400" dirty="0">
                <a:latin typeface="宋体" pitchFamily="2" charset="-122"/>
              </a:rPr>
              <a:t>吃喝由客人自便自定。</a:t>
            </a:r>
            <a:r>
              <a:rPr lang="zh-CN" altLang="en-US" sz="2400" dirty="0"/>
              <a:t> </a:t>
            </a:r>
            <a:br>
              <a:rPr lang="zh-CN" altLang="en-US" sz="2400" dirty="0"/>
            </a:br>
            <a:r>
              <a:rPr lang="zh-CN" altLang="en-US" sz="2400" dirty="0"/>
              <a:t>     </a:t>
            </a:r>
            <a:r>
              <a:rPr lang="zh-CN" altLang="en-US" sz="2400" dirty="0">
                <a:latin typeface="宋体" pitchFamily="2" charset="-122"/>
              </a:rPr>
              <a:t>可见在学习语言的过程中，不可忽视语言交际中的文化倾向，要适时导入相关的文化背景知识，以充实学习者的知识结构，提高认知能力</a:t>
            </a:r>
            <a:r>
              <a:rPr lang="zh-CN" altLang="en-US" sz="2400" dirty="0" smtClean="0">
                <a:latin typeface="宋体" pitchFamily="2" charset="-122"/>
              </a:rPr>
              <a:t>。</a:t>
            </a:r>
            <a:endParaRPr lang="en-US" altLang="zh-CN" sz="2400" dirty="0" smtClean="0">
              <a:latin typeface="宋体" pitchFamily="2" charset="-122"/>
            </a:endParaRPr>
          </a:p>
          <a:p>
            <a:pPr>
              <a:buFontTx/>
              <a:buNone/>
            </a:pPr>
            <a:r>
              <a:rPr lang="zh-CN" altLang="en-US" sz="2400" dirty="0" smtClean="0"/>
              <a:t> </a:t>
            </a:r>
            <a:r>
              <a:rPr lang="en-US" altLang="zh-CN" sz="2400" dirty="0" smtClean="0">
                <a:hlinkClick r:id="rId2" action="ppaction://hlinksldjump"/>
              </a:rPr>
              <a:t>◆Cross-cultural differences in communication </a:t>
            </a:r>
            <a:r>
              <a:rPr lang="zh-CN" altLang="en-US" sz="2400" dirty="0"/>
              <a:t/>
            </a:r>
            <a:br>
              <a:rPr lang="zh-CN" altLang="en-US" sz="2400" dirty="0"/>
            </a:br>
            <a:r>
              <a:rPr lang="zh-CN" altLang="en-US" sz="2400" dirty="0"/>
              <a:t/>
            </a:r>
            <a:br>
              <a:rPr lang="zh-CN" altLang="en-US" sz="2400" dirty="0"/>
            </a:br>
            <a:endParaRPr lang="zh-CN" altLang="en-US" sz="2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 build="p" autoUpdateAnimBg="0" advAuto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05"/>
          <p:cNvGrpSpPr>
            <a:grpSpLocks/>
          </p:cNvGrpSpPr>
          <p:nvPr/>
        </p:nvGrpSpPr>
        <p:grpSpPr bwMode="auto">
          <a:xfrm>
            <a:off x="1763713" y="228600"/>
            <a:ext cx="6786562" cy="198438"/>
            <a:chOff x="0" y="0"/>
            <a:chExt cx="4275" cy="509"/>
          </a:xfrm>
        </p:grpSpPr>
        <p:sp>
          <p:nvSpPr>
            <p:cNvPr id="53251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4275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eaLnBrk="0" hangingPunct="0"/>
              <a:r>
                <a:rPr lang="zh-CN" altLang="en-US" sz="1400" b="1">
                  <a:solidFill>
                    <a:srgbClr val="02368D"/>
                  </a:solidFill>
                  <a:latin typeface="Arial" pitchFamily="34" charset="0"/>
                  <a:ea typeface="song"/>
                  <a:cs typeface="song"/>
                </a:rPr>
                <a:t>英语国际音标表</a:t>
              </a:r>
              <a:r>
                <a:rPr lang="zh-CN" altLang="en-US" sz="900">
                  <a:latin typeface="Arial" pitchFamily="34" charset="0"/>
                  <a:ea typeface="song"/>
                  <a:cs typeface="song"/>
                </a:rPr>
                <a:t/>
              </a:r>
              <a:br>
                <a:rPr lang="zh-CN" altLang="en-US" sz="900">
                  <a:latin typeface="Arial" pitchFamily="34" charset="0"/>
                  <a:ea typeface="song"/>
                  <a:cs typeface="song"/>
                </a:rPr>
              </a:br>
              <a:endParaRPr lang="zh-CN" altLang="en-US">
                <a:latin typeface="Arial" pitchFamily="34" charset="0"/>
              </a:endParaRPr>
            </a:p>
          </p:txBody>
        </p:sp>
        <p:sp>
          <p:nvSpPr>
            <p:cNvPr id="53252" name="Rectangle 4"/>
            <p:cNvSpPr>
              <a:spLocks noChangeArrowheads="1"/>
            </p:cNvSpPr>
            <p:nvPr/>
          </p:nvSpPr>
          <p:spPr bwMode="auto">
            <a:xfrm>
              <a:off x="0" y="365"/>
              <a:ext cx="4275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eaLnBrk="0" hangingPunct="0"/>
              <a:r>
                <a:rPr lang="en-US" altLang="zh-CN" sz="900">
                  <a:latin typeface="Arial" pitchFamily="34" charset="0"/>
                  <a:ea typeface="song"/>
                  <a:cs typeface="song"/>
                </a:rPr>
                <a:t>  </a:t>
              </a:r>
              <a:r>
                <a:rPr lang="en-US" altLang="zh-CN" sz="600">
                  <a:latin typeface="Arial" pitchFamily="34" charset="0"/>
                  <a:ea typeface="song"/>
                  <a:cs typeface="song"/>
                </a:rPr>
                <a:t> </a:t>
              </a:r>
              <a:r>
                <a:rPr lang="en-US" altLang="zh-CN" sz="900">
                  <a:latin typeface="Arial" pitchFamily="34" charset="0"/>
                  <a:ea typeface="song"/>
                  <a:cs typeface="song"/>
                </a:rPr>
                <a:t>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</a:t>
              </a:r>
            </a:p>
          </p:txBody>
        </p:sp>
        <p:sp>
          <p:nvSpPr>
            <p:cNvPr id="53254" name="Rectangle 6"/>
            <p:cNvSpPr>
              <a:spLocks noChangeArrowheads="1"/>
            </p:cNvSpPr>
            <p:nvPr/>
          </p:nvSpPr>
          <p:spPr bwMode="auto">
            <a:xfrm>
              <a:off x="0" y="509"/>
              <a:ext cx="4275" cy="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</p:grpSp>
      <p:grpSp>
        <p:nvGrpSpPr>
          <p:cNvPr id="3" name="Group 204"/>
          <p:cNvGrpSpPr>
            <a:grpSpLocks/>
          </p:cNvGrpSpPr>
          <p:nvPr/>
        </p:nvGrpSpPr>
        <p:grpSpPr bwMode="auto">
          <a:xfrm>
            <a:off x="228600" y="609600"/>
            <a:ext cx="8534400" cy="6248400"/>
            <a:chOff x="0" y="195"/>
            <a:chExt cx="3860" cy="4612"/>
          </a:xfrm>
        </p:grpSpPr>
        <p:sp>
          <p:nvSpPr>
            <p:cNvPr id="53261" name="Rectangle 13"/>
            <p:cNvSpPr>
              <a:spLocks noChangeArrowheads="1" noTextEdit="1"/>
            </p:cNvSpPr>
            <p:nvPr/>
          </p:nvSpPr>
          <p:spPr bwMode="auto">
            <a:xfrm>
              <a:off x="3148" y="195"/>
              <a:ext cx="712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53266" name="Rectangle 18"/>
            <p:cNvSpPr>
              <a:spLocks noChangeArrowheads="1" noTextEdit="1"/>
            </p:cNvSpPr>
            <p:nvPr/>
          </p:nvSpPr>
          <p:spPr bwMode="auto">
            <a:xfrm>
              <a:off x="2792" y="541"/>
              <a:ext cx="1068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53273" name="Rectangle 25"/>
            <p:cNvSpPr>
              <a:spLocks noChangeArrowheads="1" noTextEdit="1"/>
            </p:cNvSpPr>
            <p:nvPr/>
          </p:nvSpPr>
          <p:spPr bwMode="auto">
            <a:xfrm>
              <a:off x="3504" y="887"/>
              <a:ext cx="35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53280" name="Rectangle 32"/>
            <p:cNvSpPr>
              <a:spLocks noChangeArrowheads="1" noTextEdit="1"/>
            </p:cNvSpPr>
            <p:nvPr/>
          </p:nvSpPr>
          <p:spPr bwMode="auto">
            <a:xfrm>
              <a:off x="3504" y="1233"/>
              <a:ext cx="356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53300" name="Rectangle 52"/>
            <p:cNvSpPr>
              <a:spLocks noChangeArrowheads="1" noTextEdit="1"/>
            </p:cNvSpPr>
            <p:nvPr/>
          </p:nvSpPr>
          <p:spPr bwMode="auto">
            <a:xfrm>
              <a:off x="3504" y="2501"/>
              <a:ext cx="35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53318" name="Rectangle 70"/>
            <p:cNvSpPr>
              <a:spLocks noChangeArrowheads="1" noTextEdit="1"/>
            </p:cNvSpPr>
            <p:nvPr/>
          </p:nvSpPr>
          <p:spPr bwMode="auto">
            <a:xfrm>
              <a:off x="2792" y="3654"/>
              <a:ext cx="1068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53321" name="Rectangle 73"/>
            <p:cNvSpPr>
              <a:spLocks noChangeArrowheads="1" noTextEdit="1"/>
            </p:cNvSpPr>
            <p:nvPr/>
          </p:nvSpPr>
          <p:spPr bwMode="auto">
            <a:xfrm>
              <a:off x="2080" y="4000"/>
              <a:ext cx="1780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53325" name="Rectangle 77"/>
            <p:cNvSpPr>
              <a:spLocks noChangeArrowheads="1" noTextEdit="1"/>
            </p:cNvSpPr>
            <p:nvPr/>
          </p:nvSpPr>
          <p:spPr bwMode="auto">
            <a:xfrm>
              <a:off x="2436" y="4461"/>
              <a:ext cx="1424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grpSp>
          <p:nvGrpSpPr>
            <p:cNvPr id="4" name="Group 79"/>
            <p:cNvGrpSpPr>
              <a:grpSpLocks/>
            </p:cNvGrpSpPr>
            <p:nvPr/>
          </p:nvGrpSpPr>
          <p:grpSpPr bwMode="auto">
            <a:xfrm>
              <a:off x="0" y="195"/>
              <a:ext cx="367" cy="1960"/>
              <a:chOff x="0" y="195"/>
              <a:chExt cx="367" cy="1960"/>
            </a:xfrm>
          </p:grpSpPr>
          <p:sp>
            <p:nvSpPr>
              <p:cNvPr id="53255" name="Rectangle 7"/>
              <p:cNvSpPr>
                <a:spLocks noChangeArrowheads="1"/>
              </p:cNvSpPr>
              <p:nvPr/>
            </p:nvSpPr>
            <p:spPr bwMode="auto">
              <a:xfrm>
                <a:off x="43" y="195"/>
                <a:ext cx="281" cy="19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hangingPunct="0"/>
                <a:r>
                  <a:rPr lang="zh-CN" altLang="en-US" sz="1400" b="1">
                    <a:solidFill>
                      <a:srgbClr val="FF0000"/>
                    </a:solidFill>
                    <a:latin typeface="Arial" pitchFamily="34" charset="0"/>
                  </a:rPr>
                  <a:t>元音音素</a:t>
                </a:r>
                <a:endParaRPr lang="zh-CN" altLang="en-US" sz="900">
                  <a:latin typeface="Arial" pitchFamily="34" charset="0"/>
                  <a:ea typeface="song"/>
                  <a:cs typeface="song"/>
                </a:endParaRPr>
              </a:p>
              <a:p>
                <a:pPr algn="ctr" eaLnBrk="0" hangingPunct="0"/>
                <a:endParaRPr lang="en-US" altLang="zh-CN">
                  <a:latin typeface="Arial" pitchFamily="34" charset="0"/>
                </a:endParaRPr>
              </a:p>
            </p:txBody>
          </p:sp>
          <p:sp>
            <p:nvSpPr>
              <p:cNvPr id="53326" name="Rectangle 78"/>
              <p:cNvSpPr>
                <a:spLocks noChangeArrowheads="1"/>
              </p:cNvSpPr>
              <p:nvPr/>
            </p:nvSpPr>
            <p:spPr bwMode="auto">
              <a:xfrm>
                <a:off x="0" y="195"/>
                <a:ext cx="367" cy="1960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5" name="Group 81"/>
            <p:cNvGrpSpPr>
              <a:grpSpLocks/>
            </p:cNvGrpSpPr>
            <p:nvPr/>
          </p:nvGrpSpPr>
          <p:grpSpPr bwMode="auto">
            <a:xfrm>
              <a:off x="367" y="195"/>
              <a:ext cx="1357" cy="346"/>
              <a:chOff x="367" y="195"/>
              <a:chExt cx="1357" cy="346"/>
            </a:xfrm>
          </p:grpSpPr>
          <p:sp>
            <p:nvSpPr>
              <p:cNvPr id="53256" name="Rectangle 8"/>
              <p:cNvSpPr>
                <a:spLocks noChangeArrowheads="1"/>
              </p:cNvSpPr>
              <p:nvPr/>
            </p:nvSpPr>
            <p:spPr bwMode="auto">
              <a:xfrm>
                <a:off x="410" y="195"/>
                <a:ext cx="1271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eaLnBrk="0" hangingPunct="0"/>
                <a:r>
                  <a:rPr lang="zh-CN" altLang="en-US" sz="1200" dirty="0">
                    <a:solidFill>
                      <a:srgbClr val="FF0066"/>
                    </a:solidFill>
                    <a:latin typeface="Arial" pitchFamily="34" charset="0"/>
                  </a:rPr>
                  <a:t>前元音</a:t>
                </a:r>
                <a:r>
                  <a:rPr lang="en-US" altLang="zh-CN" sz="1200" dirty="0">
                    <a:solidFill>
                      <a:srgbClr val="FF0066"/>
                    </a:solidFill>
                    <a:latin typeface="Arial" pitchFamily="34" charset="0"/>
                  </a:rPr>
                  <a:t>Front Vowels</a:t>
                </a:r>
              </a:p>
              <a:p>
                <a:pPr eaLnBrk="0" hangingPunct="0"/>
                <a:endParaRPr lang="en-US" altLang="zh-CN" dirty="0">
                  <a:latin typeface="Arial" pitchFamily="34" charset="0"/>
                </a:endParaRPr>
              </a:p>
            </p:txBody>
          </p:sp>
          <p:sp>
            <p:nvSpPr>
              <p:cNvPr id="53328" name="Rectangle 80"/>
              <p:cNvSpPr>
                <a:spLocks noChangeArrowheads="1"/>
              </p:cNvSpPr>
              <p:nvPr/>
            </p:nvSpPr>
            <p:spPr bwMode="auto">
              <a:xfrm>
                <a:off x="367" y="195"/>
                <a:ext cx="1357" cy="34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6" name="Group 83"/>
            <p:cNvGrpSpPr>
              <a:grpSpLocks/>
            </p:cNvGrpSpPr>
            <p:nvPr/>
          </p:nvGrpSpPr>
          <p:grpSpPr bwMode="auto">
            <a:xfrm>
              <a:off x="1724" y="195"/>
              <a:ext cx="356" cy="346"/>
              <a:chOff x="1724" y="195"/>
              <a:chExt cx="356" cy="346"/>
            </a:xfrm>
          </p:grpSpPr>
          <p:sp>
            <p:nvSpPr>
              <p:cNvPr id="53257" name="Rectangle 9"/>
              <p:cNvSpPr>
                <a:spLocks noChangeArrowheads="1"/>
              </p:cNvSpPr>
              <p:nvPr/>
            </p:nvSpPr>
            <p:spPr bwMode="auto">
              <a:xfrm>
                <a:off x="1767" y="195"/>
                <a:ext cx="270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hangingPunct="0"/>
                <a:r>
                  <a:rPr lang="en-US" altLang="zh-CN" sz="1200" b="1">
                    <a:solidFill>
                      <a:srgbClr val="FF0000"/>
                    </a:solidFill>
                    <a:latin typeface="Arial" pitchFamily="34" charset="0"/>
                  </a:rPr>
                  <a:t>i:</a:t>
                </a:r>
                <a:endParaRPr lang="en-US" altLang="zh-CN" sz="900">
                  <a:latin typeface="Arial" pitchFamily="34" charset="0"/>
                  <a:ea typeface="song"/>
                  <a:cs typeface="song"/>
                </a:endParaRPr>
              </a:p>
              <a:p>
                <a:pPr algn="ctr" eaLnBrk="0" hangingPunct="0"/>
                <a:endParaRPr lang="en-US" altLang="zh-CN">
                  <a:latin typeface="Arial" pitchFamily="34" charset="0"/>
                </a:endParaRPr>
              </a:p>
            </p:txBody>
          </p:sp>
          <p:sp>
            <p:nvSpPr>
              <p:cNvPr id="53330" name="Rectangle 82"/>
              <p:cNvSpPr>
                <a:spLocks noChangeArrowheads="1"/>
              </p:cNvSpPr>
              <p:nvPr/>
            </p:nvSpPr>
            <p:spPr bwMode="auto">
              <a:xfrm>
                <a:off x="1724" y="195"/>
                <a:ext cx="356" cy="34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7" name="Group 85"/>
            <p:cNvGrpSpPr>
              <a:grpSpLocks/>
            </p:cNvGrpSpPr>
            <p:nvPr/>
          </p:nvGrpSpPr>
          <p:grpSpPr bwMode="auto">
            <a:xfrm>
              <a:off x="2080" y="195"/>
              <a:ext cx="356" cy="346"/>
              <a:chOff x="2080" y="195"/>
              <a:chExt cx="356" cy="346"/>
            </a:xfrm>
          </p:grpSpPr>
          <p:sp>
            <p:nvSpPr>
              <p:cNvPr id="53258" name="Rectangle 10"/>
              <p:cNvSpPr>
                <a:spLocks noChangeArrowheads="1"/>
              </p:cNvSpPr>
              <p:nvPr/>
            </p:nvSpPr>
            <p:spPr bwMode="auto">
              <a:xfrm>
                <a:off x="2123" y="195"/>
                <a:ext cx="270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hangingPunct="0"/>
                <a:r>
                  <a:rPr lang="en-US" altLang="zh-CN" sz="1200" b="1">
                    <a:solidFill>
                      <a:srgbClr val="FF0000"/>
                    </a:solidFill>
                    <a:latin typeface="Arial" pitchFamily="34" charset="0"/>
                    <a:ea typeface="MS Mincho" pitchFamily="49" charset="-128"/>
                  </a:rPr>
                  <a:t>ɪ</a:t>
                </a:r>
                <a:endParaRPr lang="en-US" altLang="zh-CN" sz="900">
                  <a:latin typeface="Arial" pitchFamily="34" charset="0"/>
                  <a:ea typeface="song"/>
                  <a:cs typeface="song"/>
                </a:endParaRPr>
              </a:p>
              <a:p>
                <a:pPr algn="ctr" eaLnBrk="0" hangingPunct="0"/>
                <a:endParaRPr lang="en-US" altLang="zh-CN">
                  <a:latin typeface="Arial" pitchFamily="34" charset="0"/>
                </a:endParaRPr>
              </a:p>
            </p:txBody>
          </p:sp>
          <p:sp>
            <p:nvSpPr>
              <p:cNvPr id="53332" name="Rectangle 84"/>
              <p:cNvSpPr>
                <a:spLocks noChangeArrowheads="1"/>
              </p:cNvSpPr>
              <p:nvPr/>
            </p:nvSpPr>
            <p:spPr bwMode="auto">
              <a:xfrm>
                <a:off x="2080" y="195"/>
                <a:ext cx="356" cy="34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8" name="Group 87"/>
            <p:cNvGrpSpPr>
              <a:grpSpLocks/>
            </p:cNvGrpSpPr>
            <p:nvPr/>
          </p:nvGrpSpPr>
          <p:grpSpPr bwMode="auto">
            <a:xfrm>
              <a:off x="2436" y="195"/>
              <a:ext cx="356" cy="346"/>
              <a:chOff x="2436" y="195"/>
              <a:chExt cx="356" cy="346"/>
            </a:xfrm>
          </p:grpSpPr>
          <p:sp>
            <p:nvSpPr>
              <p:cNvPr id="53259" name="Rectangle 11"/>
              <p:cNvSpPr>
                <a:spLocks noChangeArrowheads="1"/>
              </p:cNvSpPr>
              <p:nvPr/>
            </p:nvSpPr>
            <p:spPr bwMode="auto">
              <a:xfrm>
                <a:off x="2479" y="195"/>
                <a:ext cx="270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hangingPunct="0"/>
                <a:r>
                  <a:rPr lang="en-US" altLang="zh-CN" sz="1200" b="1">
                    <a:solidFill>
                      <a:srgbClr val="FF0000"/>
                    </a:solidFill>
                    <a:latin typeface="Arial" pitchFamily="34" charset="0"/>
                  </a:rPr>
                  <a:t>e</a:t>
                </a:r>
                <a:endParaRPr lang="en-US" altLang="zh-CN" sz="900">
                  <a:latin typeface="Arial" pitchFamily="34" charset="0"/>
                  <a:ea typeface="song"/>
                  <a:cs typeface="song"/>
                </a:endParaRPr>
              </a:p>
              <a:p>
                <a:pPr algn="ctr" eaLnBrk="0" hangingPunct="0"/>
                <a:endParaRPr lang="en-US" altLang="zh-CN">
                  <a:latin typeface="Arial" pitchFamily="34" charset="0"/>
                </a:endParaRPr>
              </a:p>
            </p:txBody>
          </p:sp>
          <p:sp>
            <p:nvSpPr>
              <p:cNvPr id="53334" name="Rectangle 86"/>
              <p:cNvSpPr>
                <a:spLocks noChangeArrowheads="1"/>
              </p:cNvSpPr>
              <p:nvPr/>
            </p:nvSpPr>
            <p:spPr bwMode="auto">
              <a:xfrm>
                <a:off x="2436" y="195"/>
                <a:ext cx="356" cy="34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9" name="Group 89"/>
            <p:cNvGrpSpPr>
              <a:grpSpLocks/>
            </p:cNvGrpSpPr>
            <p:nvPr/>
          </p:nvGrpSpPr>
          <p:grpSpPr bwMode="auto">
            <a:xfrm>
              <a:off x="2792" y="195"/>
              <a:ext cx="356" cy="346"/>
              <a:chOff x="2792" y="195"/>
              <a:chExt cx="356" cy="346"/>
            </a:xfrm>
          </p:grpSpPr>
          <p:sp>
            <p:nvSpPr>
              <p:cNvPr id="53260" name="Rectangle 12"/>
              <p:cNvSpPr>
                <a:spLocks noChangeArrowheads="1"/>
              </p:cNvSpPr>
              <p:nvPr/>
            </p:nvSpPr>
            <p:spPr bwMode="auto">
              <a:xfrm>
                <a:off x="2835" y="195"/>
                <a:ext cx="270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hangingPunct="0"/>
                <a:r>
                  <a:rPr lang="en-US" altLang="zh-CN" sz="1200" b="1">
                    <a:solidFill>
                      <a:srgbClr val="FF0000"/>
                    </a:solidFill>
                    <a:latin typeface="Arial" pitchFamily="34" charset="0"/>
                  </a:rPr>
                  <a:t>æ</a:t>
                </a:r>
                <a:endParaRPr lang="en-US" altLang="zh-CN" sz="900">
                  <a:latin typeface="Arial" pitchFamily="34" charset="0"/>
                  <a:ea typeface="song"/>
                  <a:cs typeface="song"/>
                </a:endParaRPr>
              </a:p>
              <a:p>
                <a:pPr algn="ctr" eaLnBrk="0" hangingPunct="0"/>
                <a:endParaRPr lang="en-US" altLang="zh-CN">
                  <a:latin typeface="Arial" pitchFamily="34" charset="0"/>
                </a:endParaRPr>
              </a:p>
            </p:txBody>
          </p:sp>
          <p:sp>
            <p:nvSpPr>
              <p:cNvPr id="53336" name="Rectangle 88"/>
              <p:cNvSpPr>
                <a:spLocks noChangeArrowheads="1"/>
              </p:cNvSpPr>
              <p:nvPr/>
            </p:nvSpPr>
            <p:spPr bwMode="auto">
              <a:xfrm>
                <a:off x="2792" y="195"/>
                <a:ext cx="356" cy="34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10" name="Group 91"/>
            <p:cNvGrpSpPr>
              <a:grpSpLocks/>
            </p:cNvGrpSpPr>
            <p:nvPr/>
          </p:nvGrpSpPr>
          <p:grpSpPr bwMode="auto">
            <a:xfrm>
              <a:off x="367" y="541"/>
              <a:ext cx="1357" cy="346"/>
              <a:chOff x="367" y="541"/>
              <a:chExt cx="1357" cy="346"/>
            </a:xfrm>
          </p:grpSpPr>
          <p:sp>
            <p:nvSpPr>
              <p:cNvPr id="53262" name="Rectangle 14"/>
              <p:cNvSpPr>
                <a:spLocks noChangeArrowheads="1"/>
              </p:cNvSpPr>
              <p:nvPr/>
            </p:nvSpPr>
            <p:spPr bwMode="auto">
              <a:xfrm>
                <a:off x="410" y="541"/>
                <a:ext cx="1271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eaLnBrk="0" hangingPunct="0"/>
                <a:r>
                  <a:rPr lang="zh-CN" altLang="en-US" sz="1200">
                    <a:solidFill>
                      <a:srgbClr val="FF0066"/>
                    </a:solidFill>
                    <a:latin typeface="Arial" pitchFamily="34" charset="0"/>
                  </a:rPr>
                  <a:t>中元音</a:t>
                </a:r>
                <a:r>
                  <a:rPr lang="en-US" altLang="zh-CN" sz="1200">
                    <a:solidFill>
                      <a:srgbClr val="FF0066"/>
                    </a:solidFill>
                    <a:latin typeface="Arial" pitchFamily="34" charset="0"/>
                  </a:rPr>
                  <a:t>Central Vowels</a:t>
                </a:r>
              </a:p>
              <a:p>
                <a:pPr eaLnBrk="0" hangingPunct="0"/>
                <a:endParaRPr lang="en-US" altLang="zh-CN">
                  <a:latin typeface="Arial" pitchFamily="34" charset="0"/>
                </a:endParaRPr>
              </a:p>
            </p:txBody>
          </p:sp>
          <p:sp>
            <p:nvSpPr>
              <p:cNvPr id="53338" name="Rectangle 90"/>
              <p:cNvSpPr>
                <a:spLocks noChangeArrowheads="1"/>
              </p:cNvSpPr>
              <p:nvPr/>
            </p:nvSpPr>
            <p:spPr bwMode="auto">
              <a:xfrm>
                <a:off x="367" y="541"/>
                <a:ext cx="1357" cy="34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11" name="Group 93"/>
            <p:cNvGrpSpPr>
              <a:grpSpLocks/>
            </p:cNvGrpSpPr>
            <p:nvPr/>
          </p:nvGrpSpPr>
          <p:grpSpPr bwMode="auto">
            <a:xfrm>
              <a:off x="1724" y="541"/>
              <a:ext cx="356" cy="346"/>
              <a:chOff x="1724" y="541"/>
              <a:chExt cx="356" cy="346"/>
            </a:xfrm>
          </p:grpSpPr>
          <p:sp>
            <p:nvSpPr>
              <p:cNvPr id="53263" name="Rectangle 15"/>
              <p:cNvSpPr>
                <a:spLocks noChangeArrowheads="1"/>
              </p:cNvSpPr>
              <p:nvPr/>
            </p:nvSpPr>
            <p:spPr bwMode="auto">
              <a:xfrm>
                <a:off x="1767" y="541"/>
                <a:ext cx="270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hangingPunct="0"/>
                <a:r>
                  <a:rPr lang="en-US" altLang="zh-CN" sz="1200" b="1">
                    <a:solidFill>
                      <a:srgbClr val="FF0000"/>
                    </a:solidFill>
                    <a:latin typeface="Arial" pitchFamily="34" charset="0"/>
                    <a:ea typeface="MS Mincho" pitchFamily="49" charset="-128"/>
                  </a:rPr>
                  <a:t>ɜ</a:t>
                </a:r>
                <a:r>
                  <a:rPr lang="en-US" altLang="zh-CN" sz="1200" b="1">
                    <a:solidFill>
                      <a:srgbClr val="FF0000"/>
                    </a:solidFill>
                    <a:latin typeface="Arial" pitchFamily="34" charset="0"/>
                  </a:rPr>
                  <a:t>:</a:t>
                </a:r>
                <a:endParaRPr lang="en-US" altLang="zh-CN" sz="900">
                  <a:latin typeface="Arial" pitchFamily="34" charset="0"/>
                  <a:ea typeface="song"/>
                  <a:cs typeface="song"/>
                </a:endParaRPr>
              </a:p>
              <a:p>
                <a:pPr algn="ctr" eaLnBrk="0" hangingPunct="0"/>
                <a:endParaRPr lang="en-US" altLang="zh-CN">
                  <a:latin typeface="Arial" pitchFamily="34" charset="0"/>
                </a:endParaRPr>
              </a:p>
            </p:txBody>
          </p:sp>
          <p:sp>
            <p:nvSpPr>
              <p:cNvPr id="53340" name="Rectangle 92"/>
              <p:cNvSpPr>
                <a:spLocks noChangeArrowheads="1"/>
              </p:cNvSpPr>
              <p:nvPr/>
            </p:nvSpPr>
            <p:spPr bwMode="auto">
              <a:xfrm>
                <a:off x="1724" y="541"/>
                <a:ext cx="356" cy="34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12" name="Group 95"/>
            <p:cNvGrpSpPr>
              <a:grpSpLocks/>
            </p:cNvGrpSpPr>
            <p:nvPr/>
          </p:nvGrpSpPr>
          <p:grpSpPr bwMode="auto">
            <a:xfrm>
              <a:off x="2080" y="541"/>
              <a:ext cx="356" cy="346"/>
              <a:chOff x="2080" y="541"/>
              <a:chExt cx="356" cy="346"/>
            </a:xfrm>
          </p:grpSpPr>
          <p:sp>
            <p:nvSpPr>
              <p:cNvPr id="53264" name="Rectangle 16"/>
              <p:cNvSpPr>
                <a:spLocks noChangeArrowheads="1"/>
              </p:cNvSpPr>
              <p:nvPr/>
            </p:nvSpPr>
            <p:spPr bwMode="auto">
              <a:xfrm>
                <a:off x="2123" y="541"/>
                <a:ext cx="270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hangingPunct="0"/>
                <a:r>
                  <a:rPr lang="en-US" altLang="zh-CN" sz="1200" b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ə</a:t>
                </a:r>
                <a:endParaRPr lang="en-US" altLang="zh-CN" sz="900">
                  <a:ea typeface="song"/>
                  <a:cs typeface="song"/>
                </a:endParaRPr>
              </a:p>
              <a:p>
                <a:pPr algn="ctr" eaLnBrk="0" hangingPunct="0"/>
                <a:endParaRPr lang="en-US" altLang="zh-CN">
                  <a:latin typeface="Arial" pitchFamily="34" charset="0"/>
                </a:endParaRPr>
              </a:p>
            </p:txBody>
          </p:sp>
          <p:sp>
            <p:nvSpPr>
              <p:cNvPr id="53342" name="Rectangle 94"/>
              <p:cNvSpPr>
                <a:spLocks noChangeArrowheads="1"/>
              </p:cNvSpPr>
              <p:nvPr/>
            </p:nvSpPr>
            <p:spPr bwMode="auto">
              <a:xfrm>
                <a:off x="2080" y="541"/>
                <a:ext cx="356" cy="34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13" name="Group 97"/>
            <p:cNvGrpSpPr>
              <a:grpSpLocks/>
            </p:cNvGrpSpPr>
            <p:nvPr/>
          </p:nvGrpSpPr>
          <p:grpSpPr bwMode="auto">
            <a:xfrm>
              <a:off x="2436" y="541"/>
              <a:ext cx="356" cy="346"/>
              <a:chOff x="2436" y="541"/>
              <a:chExt cx="356" cy="346"/>
            </a:xfrm>
          </p:grpSpPr>
          <p:sp>
            <p:nvSpPr>
              <p:cNvPr id="53265" name="Rectangle 17"/>
              <p:cNvSpPr>
                <a:spLocks noChangeArrowheads="1"/>
              </p:cNvSpPr>
              <p:nvPr/>
            </p:nvSpPr>
            <p:spPr bwMode="auto">
              <a:xfrm>
                <a:off x="2479" y="541"/>
                <a:ext cx="270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hangingPunct="0"/>
                <a:r>
                  <a:rPr lang="en-US" altLang="zh-CN" sz="1200" b="1">
                    <a:solidFill>
                      <a:srgbClr val="FF0000"/>
                    </a:solidFill>
                    <a:latin typeface="Arial" pitchFamily="34" charset="0"/>
                    <a:ea typeface="MS Mincho" pitchFamily="49" charset="-128"/>
                  </a:rPr>
                  <a:t>ʌ</a:t>
                </a:r>
                <a:endParaRPr lang="en-US" altLang="zh-CN" sz="900">
                  <a:latin typeface="Arial" pitchFamily="34" charset="0"/>
                  <a:ea typeface="song"/>
                  <a:cs typeface="song"/>
                </a:endParaRPr>
              </a:p>
              <a:p>
                <a:pPr algn="ctr" eaLnBrk="0" hangingPunct="0"/>
                <a:endParaRPr lang="en-US" altLang="zh-CN">
                  <a:latin typeface="Arial" pitchFamily="34" charset="0"/>
                </a:endParaRPr>
              </a:p>
            </p:txBody>
          </p:sp>
          <p:sp>
            <p:nvSpPr>
              <p:cNvPr id="53344" name="Rectangle 96"/>
              <p:cNvSpPr>
                <a:spLocks noChangeArrowheads="1"/>
              </p:cNvSpPr>
              <p:nvPr/>
            </p:nvSpPr>
            <p:spPr bwMode="auto">
              <a:xfrm>
                <a:off x="2436" y="541"/>
                <a:ext cx="356" cy="34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14" name="Group 99"/>
            <p:cNvGrpSpPr>
              <a:grpSpLocks/>
            </p:cNvGrpSpPr>
            <p:nvPr/>
          </p:nvGrpSpPr>
          <p:grpSpPr bwMode="auto">
            <a:xfrm>
              <a:off x="367" y="887"/>
              <a:ext cx="1357" cy="346"/>
              <a:chOff x="367" y="887"/>
              <a:chExt cx="1357" cy="346"/>
            </a:xfrm>
          </p:grpSpPr>
          <p:sp>
            <p:nvSpPr>
              <p:cNvPr id="53267" name="Rectangle 19"/>
              <p:cNvSpPr>
                <a:spLocks noChangeArrowheads="1"/>
              </p:cNvSpPr>
              <p:nvPr/>
            </p:nvSpPr>
            <p:spPr bwMode="auto">
              <a:xfrm>
                <a:off x="410" y="887"/>
                <a:ext cx="1271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eaLnBrk="0" hangingPunct="0"/>
                <a:r>
                  <a:rPr lang="zh-CN" altLang="en-US" sz="1200">
                    <a:solidFill>
                      <a:srgbClr val="FF0066"/>
                    </a:solidFill>
                    <a:latin typeface="Arial" pitchFamily="34" charset="0"/>
                  </a:rPr>
                  <a:t>后元音</a:t>
                </a:r>
                <a:r>
                  <a:rPr lang="en-US" altLang="zh-CN" sz="1200">
                    <a:solidFill>
                      <a:srgbClr val="FF0066"/>
                    </a:solidFill>
                    <a:latin typeface="Arial" pitchFamily="34" charset="0"/>
                  </a:rPr>
                  <a:t>Back Vowels</a:t>
                </a:r>
                <a:endParaRPr lang="en-US" altLang="zh-CN" sz="900">
                  <a:solidFill>
                    <a:srgbClr val="FF0066"/>
                  </a:solidFill>
                  <a:latin typeface="Arial" pitchFamily="34" charset="0"/>
                  <a:ea typeface="song"/>
                  <a:cs typeface="song"/>
                </a:endParaRPr>
              </a:p>
              <a:p>
                <a:pPr eaLnBrk="0" hangingPunct="0"/>
                <a:endParaRPr lang="en-US" altLang="zh-CN">
                  <a:solidFill>
                    <a:srgbClr val="FF0066"/>
                  </a:solidFill>
                  <a:latin typeface="Arial" pitchFamily="34" charset="0"/>
                </a:endParaRPr>
              </a:p>
            </p:txBody>
          </p:sp>
          <p:sp>
            <p:nvSpPr>
              <p:cNvPr id="53346" name="Rectangle 98"/>
              <p:cNvSpPr>
                <a:spLocks noChangeArrowheads="1"/>
              </p:cNvSpPr>
              <p:nvPr/>
            </p:nvSpPr>
            <p:spPr bwMode="auto">
              <a:xfrm>
                <a:off x="367" y="887"/>
                <a:ext cx="1357" cy="34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15" name="Group 101"/>
            <p:cNvGrpSpPr>
              <a:grpSpLocks/>
            </p:cNvGrpSpPr>
            <p:nvPr/>
          </p:nvGrpSpPr>
          <p:grpSpPr bwMode="auto">
            <a:xfrm>
              <a:off x="1724" y="887"/>
              <a:ext cx="356" cy="346"/>
              <a:chOff x="1724" y="887"/>
              <a:chExt cx="356" cy="346"/>
            </a:xfrm>
          </p:grpSpPr>
          <p:sp>
            <p:nvSpPr>
              <p:cNvPr id="53268" name="Rectangle 20"/>
              <p:cNvSpPr>
                <a:spLocks noChangeArrowheads="1"/>
              </p:cNvSpPr>
              <p:nvPr/>
            </p:nvSpPr>
            <p:spPr bwMode="auto">
              <a:xfrm>
                <a:off x="1767" y="887"/>
                <a:ext cx="270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hangingPunct="0"/>
                <a:r>
                  <a:rPr lang="en-US" altLang="zh-CN" sz="1200" b="1">
                    <a:solidFill>
                      <a:srgbClr val="FF0000"/>
                    </a:solidFill>
                    <a:latin typeface="Arial" pitchFamily="34" charset="0"/>
                  </a:rPr>
                  <a:t>ɑ:</a:t>
                </a:r>
                <a:endParaRPr lang="en-US" altLang="zh-CN" sz="900">
                  <a:latin typeface="Arial" pitchFamily="34" charset="0"/>
                  <a:ea typeface="song"/>
                  <a:cs typeface="song"/>
                </a:endParaRPr>
              </a:p>
              <a:p>
                <a:pPr algn="ctr" eaLnBrk="0" hangingPunct="0"/>
                <a:endParaRPr lang="en-US" altLang="zh-CN">
                  <a:latin typeface="Arial" pitchFamily="34" charset="0"/>
                </a:endParaRPr>
              </a:p>
            </p:txBody>
          </p:sp>
          <p:sp>
            <p:nvSpPr>
              <p:cNvPr id="53348" name="Rectangle 100"/>
              <p:cNvSpPr>
                <a:spLocks noChangeArrowheads="1"/>
              </p:cNvSpPr>
              <p:nvPr/>
            </p:nvSpPr>
            <p:spPr bwMode="auto">
              <a:xfrm>
                <a:off x="1724" y="887"/>
                <a:ext cx="356" cy="34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16" name="Group 103"/>
            <p:cNvGrpSpPr>
              <a:grpSpLocks/>
            </p:cNvGrpSpPr>
            <p:nvPr/>
          </p:nvGrpSpPr>
          <p:grpSpPr bwMode="auto">
            <a:xfrm>
              <a:off x="2080" y="887"/>
              <a:ext cx="356" cy="346"/>
              <a:chOff x="2080" y="887"/>
              <a:chExt cx="356" cy="346"/>
            </a:xfrm>
          </p:grpSpPr>
          <p:sp>
            <p:nvSpPr>
              <p:cNvPr id="53269" name="Rectangle 21"/>
              <p:cNvSpPr>
                <a:spLocks noChangeArrowheads="1"/>
              </p:cNvSpPr>
              <p:nvPr/>
            </p:nvSpPr>
            <p:spPr bwMode="auto">
              <a:xfrm>
                <a:off x="2123" y="887"/>
                <a:ext cx="270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hangingPunct="0"/>
                <a:r>
                  <a:rPr lang="en-US" altLang="zh-CN" sz="1200" b="1">
                    <a:solidFill>
                      <a:srgbClr val="FF0000"/>
                    </a:solidFill>
                    <a:latin typeface="Arial" pitchFamily="34" charset="0"/>
                    <a:ea typeface="MS Mincho" pitchFamily="49" charset="-128"/>
                  </a:rPr>
                  <a:t>ɒ</a:t>
                </a:r>
                <a:endParaRPr lang="en-US" altLang="zh-CN" sz="900">
                  <a:latin typeface="Arial" pitchFamily="34" charset="0"/>
                  <a:ea typeface="song"/>
                  <a:cs typeface="song"/>
                </a:endParaRPr>
              </a:p>
              <a:p>
                <a:pPr algn="ctr" eaLnBrk="0" hangingPunct="0"/>
                <a:endParaRPr lang="en-US" altLang="zh-CN">
                  <a:latin typeface="Arial" pitchFamily="34" charset="0"/>
                </a:endParaRPr>
              </a:p>
            </p:txBody>
          </p:sp>
          <p:sp>
            <p:nvSpPr>
              <p:cNvPr id="53350" name="Rectangle 102"/>
              <p:cNvSpPr>
                <a:spLocks noChangeArrowheads="1"/>
              </p:cNvSpPr>
              <p:nvPr/>
            </p:nvSpPr>
            <p:spPr bwMode="auto">
              <a:xfrm>
                <a:off x="2080" y="887"/>
                <a:ext cx="356" cy="34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17" name="Group 105"/>
            <p:cNvGrpSpPr>
              <a:grpSpLocks/>
            </p:cNvGrpSpPr>
            <p:nvPr/>
          </p:nvGrpSpPr>
          <p:grpSpPr bwMode="auto">
            <a:xfrm>
              <a:off x="2436" y="887"/>
              <a:ext cx="356" cy="346"/>
              <a:chOff x="2436" y="887"/>
              <a:chExt cx="356" cy="346"/>
            </a:xfrm>
          </p:grpSpPr>
          <p:sp>
            <p:nvSpPr>
              <p:cNvPr id="53270" name="Rectangle 22"/>
              <p:cNvSpPr>
                <a:spLocks noChangeArrowheads="1"/>
              </p:cNvSpPr>
              <p:nvPr/>
            </p:nvSpPr>
            <p:spPr bwMode="auto">
              <a:xfrm>
                <a:off x="2479" y="887"/>
                <a:ext cx="270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hangingPunct="0"/>
                <a:r>
                  <a:rPr lang="en-US" altLang="zh-CN" sz="1200" b="1">
                    <a:solidFill>
                      <a:srgbClr val="FF0000"/>
                    </a:solidFill>
                    <a:latin typeface="Arial" pitchFamily="34" charset="0"/>
                    <a:ea typeface="MS Mincho" pitchFamily="49" charset="-128"/>
                  </a:rPr>
                  <a:t>ɔ</a:t>
                </a:r>
                <a:r>
                  <a:rPr lang="en-US" altLang="zh-CN" sz="1200" b="1">
                    <a:solidFill>
                      <a:srgbClr val="FF0000"/>
                    </a:solidFill>
                    <a:latin typeface="Arial" pitchFamily="34" charset="0"/>
                  </a:rPr>
                  <a:t>:</a:t>
                </a:r>
                <a:endParaRPr lang="en-US" altLang="zh-CN" sz="900">
                  <a:latin typeface="Arial" pitchFamily="34" charset="0"/>
                  <a:ea typeface="song"/>
                  <a:cs typeface="song"/>
                </a:endParaRPr>
              </a:p>
              <a:p>
                <a:pPr algn="ctr" eaLnBrk="0" hangingPunct="0"/>
                <a:endParaRPr lang="en-US" altLang="zh-CN">
                  <a:latin typeface="Arial" pitchFamily="34" charset="0"/>
                </a:endParaRPr>
              </a:p>
            </p:txBody>
          </p:sp>
          <p:sp>
            <p:nvSpPr>
              <p:cNvPr id="53352" name="Rectangle 104"/>
              <p:cNvSpPr>
                <a:spLocks noChangeArrowheads="1"/>
              </p:cNvSpPr>
              <p:nvPr/>
            </p:nvSpPr>
            <p:spPr bwMode="auto">
              <a:xfrm>
                <a:off x="2436" y="887"/>
                <a:ext cx="356" cy="34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18" name="Group 107"/>
            <p:cNvGrpSpPr>
              <a:grpSpLocks/>
            </p:cNvGrpSpPr>
            <p:nvPr/>
          </p:nvGrpSpPr>
          <p:grpSpPr bwMode="auto">
            <a:xfrm>
              <a:off x="2792" y="887"/>
              <a:ext cx="356" cy="346"/>
              <a:chOff x="2792" y="887"/>
              <a:chExt cx="356" cy="346"/>
            </a:xfrm>
          </p:grpSpPr>
          <p:sp>
            <p:nvSpPr>
              <p:cNvPr id="53271" name="Rectangle 23"/>
              <p:cNvSpPr>
                <a:spLocks noChangeArrowheads="1"/>
              </p:cNvSpPr>
              <p:nvPr/>
            </p:nvSpPr>
            <p:spPr bwMode="auto">
              <a:xfrm>
                <a:off x="2835" y="887"/>
                <a:ext cx="270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hangingPunct="0"/>
                <a:r>
                  <a:rPr lang="en-US" altLang="zh-CN" sz="1200" b="1">
                    <a:solidFill>
                      <a:srgbClr val="FF0000"/>
                    </a:solidFill>
                    <a:latin typeface="Arial" pitchFamily="34" charset="0"/>
                    <a:ea typeface="MS Mincho" pitchFamily="49" charset="-128"/>
                  </a:rPr>
                  <a:t>ʊ</a:t>
                </a:r>
                <a:endParaRPr lang="en-US" altLang="zh-CN" sz="900">
                  <a:latin typeface="Arial" pitchFamily="34" charset="0"/>
                  <a:ea typeface="song"/>
                  <a:cs typeface="song"/>
                </a:endParaRPr>
              </a:p>
              <a:p>
                <a:pPr algn="ctr" eaLnBrk="0" hangingPunct="0"/>
                <a:endParaRPr lang="en-US" altLang="zh-CN">
                  <a:latin typeface="Arial" pitchFamily="34" charset="0"/>
                </a:endParaRPr>
              </a:p>
            </p:txBody>
          </p:sp>
          <p:sp>
            <p:nvSpPr>
              <p:cNvPr id="53354" name="Rectangle 106"/>
              <p:cNvSpPr>
                <a:spLocks noChangeArrowheads="1"/>
              </p:cNvSpPr>
              <p:nvPr/>
            </p:nvSpPr>
            <p:spPr bwMode="auto">
              <a:xfrm>
                <a:off x="2792" y="887"/>
                <a:ext cx="356" cy="34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19" name="Group 109"/>
            <p:cNvGrpSpPr>
              <a:grpSpLocks/>
            </p:cNvGrpSpPr>
            <p:nvPr/>
          </p:nvGrpSpPr>
          <p:grpSpPr bwMode="auto">
            <a:xfrm>
              <a:off x="3148" y="887"/>
              <a:ext cx="356" cy="346"/>
              <a:chOff x="3148" y="887"/>
              <a:chExt cx="356" cy="346"/>
            </a:xfrm>
          </p:grpSpPr>
          <p:sp>
            <p:nvSpPr>
              <p:cNvPr id="53272" name="Rectangle 24"/>
              <p:cNvSpPr>
                <a:spLocks noChangeArrowheads="1"/>
              </p:cNvSpPr>
              <p:nvPr/>
            </p:nvSpPr>
            <p:spPr bwMode="auto">
              <a:xfrm>
                <a:off x="3191" y="887"/>
                <a:ext cx="270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hangingPunct="0"/>
                <a:r>
                  <a:rPr lang="en-US" altLang="zh-CN" sz="1200" b="1">
                    <a:solidFill>
                      <a:srgbClr val="FF0000"/>
                    </a:solidFill>
                    <a:latin typeface="Arial" pitchFamily="34" charset="0"/>
                  </a:rPr>
                  <a:t>u:</a:t>
                </a:r>
                <a:endParaRPr lang="en-US" altLang="zh-CN" sz="900">
                  <a:latin typeface="Arial" pitchFamily="34" charset="0"/>
                  <a:ea typeface="song"/>
                  <a:cs typeface="song"/>
                </a:endParaRPr>
              </a:p>
              <a:p>
                <a:pPr algn="ctr" eaLnBrk="0" hangingPunct="0"/>
                <a:endParaRPr lang="en-US" altLang="zh-CN">
                  <a:latin typeface="Arial" pitchFamily="34" charset="0"/>
                </a:endParaRPr>
              </a:p>
            </p:txBody>
          </p:sp>
          <p:sp>
            <p:nvSpPr>
              <p:cNvPr id="53356" name="Rectangle 108"/>
              <p:cNvSpPr>
                <a:spLocks noChangeArrowheads="1"/>
              </p:cNvSpPr>
              <p:nvPr/>
            </p:nvSpPr>
            <p:spPr bwMode="auto">
              <a:xfrm>
                <a:off x="3148" y="887"/>
                <a:ext cx="356" cy="34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20" name="Group 111"/>
            <p:cNvGrpSpPr>
              <a:grpSpLocks/>
            </p:cNvGrpSpPr>
            <p:nvPr/>
          </p:nvGrpSpPr>
          <p:grpSpPr bwMode="auto">
            <a:xfrm>
              <a:off x="367" y="1233"/>
              <a:ext cx="1357" cy="461"/>
              <a:chOff x="367" y="1233"/>
              <a:chExt cx="1357" cy="461"/>
            </a:xfrm>
          </p:grpSpPr>
          <p:sp>
            <p:nvSpPr>
              <p:cNvPr id="53274" name="Rectangle 26"/>
              <p:cNvSpPr>
                <a:spLocks noChangeArrowheads="1"/>
              </p:cNvSpPr>
              <p:nvPr/>
            </p:nvSpPr>
            <p:spPr bwMode="auto">
              <a:xfrm>
                <a:off x="410" y="1233"/>
                <a:ext cx="1271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eaLnBrk="0" hangingPunct="0"/>
                <a:r>
                  <a:rPr lang="zh-CN" altLang="en-US" sz="1200">
                    <a:solidFill>
                      <a:srgbClr val="FF0066"/>
                    </a:solidFill>
                    <a:latin typeface="Arial" pitchFamily="34" charset="0"/>
                  </a:rPr>
                  <a:t>合口双元音</a:t>
                </a:r>
                <a:r>
                  <a:rPr lang="en-US" altLang="zh-CN" sz="1200">
                    <a:solidFill>
                      <a:srgbClr val="FF0066"/>
                    </a:solidFill>
                    <a:latin typeface="Arial" pitchFamily="34" charset="0"/>
                  </a:rPr>
                  <a:t>Falling Diphthongs</a:t>
                </a:r>
                <a:endParaRPr lang="en-US" altLang="zh-CN" sz="900">
                  <a:solidFill>
                    <a:srgbClr val="FF0066"/>
                  </a:solidFill>
                  <a:latin typeface="Arial" pitchFamily="34" charset="0"/>
                  <a:ea typeface="song"/>
                  <a:cs typeface="song"/>
                </a:endParaRPr>
              </a:p>
              <a:p>
                <a:pPr eaLnBrk="0" hangingPunct="0"/>
                <a:endParaRPr lang="en-US" altLang="zh-CN">
                  <a:solidFill>
                    <a:srgbClr val="FF0066"/>
                  </a:solidFill>
                  <a:latin typeface="Arial" pitchFamily="34" charset="0"/>
                </a:endParaRPr>
              </a:p>
            </p:txBody>
          </p:sp>
          <p:sp>
            <p:nvSpPr>
              <p:cNvPr id="53358" name="Rectangle 110"/>
              <p:cNvSpPr>
                <a:spLocks noChangeArrowheads="1"/>
              </p:cNvSpPr>
              <p:nvPr/>
            </p:nvSpPr>
            <p:spPr bwMode="auto">
              <a:xfrm>
                <a:off x="367" y="1233"/>
                <a:ext cx="1357" cy="46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21" name="Group 113"/>
            <p:cNvGrpSpPr>
              <a:grpSpLocks/>
            </p:cNvGrpSpPr>
            <p:nvPr/>
          </p:nvGrpSpPr>
          <p:grpSpPr bwMode="auto">
            <a:xfrm>
              <a:off x="1724" y="1233"/>
              <a:ext cx="356" cy="461"/>
              <a:chOff x="1724" y="1233"/>
              <a:chExt cx="356" cy="461"/>
            </a:xfrm>
          </p:grpSpPr>
          <p:sp>
            <p:nvSpPr>
              <p:cNvPr id="53275" name="Rectangle 27"/>
              <p:cNvSpPr>
                <a:spLocks noChangeArrowheads="1"/>
              </p:cNvSpPr>
              <p:nvPr/>
            </p:nvSpPr>
            <p:spPr bwMode="auto">
              <a:xfrm>
                <a:off x="1767" y="1233"/>
                <a:ext cx="270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hangingPunct="0"/>
                <a:r>
                  <a:rPr lang="en-US" altLang="zh-CN" sz="1200" b="1">
                    <a:solidFill>
                      <a:srgbClr val="FF0000"/>
                    </a:solidFill>
                    <a:latin typeface="Arial" pitchFamily="34" charset="0"/>
                  </a:rPr>
                  <a:t>e</a:t>
                </a:r>
                <a:r>
                  <a:rPr lang="en-US" altLang="zh-CN" sz="1200" b="1">
                    <a:solidFill>
                      <a:srgbClr val="FF0000"/>
                    </a:solidFill>
                    <a:latin typeface="Arial" pitchFamily="34" charset="0"/>
                    <a:ea typeface="MS Mincho" pitchFamily="49" charset="-128"/>
                  </a:rPr>
                  <a:t>ɪ</a:t>
                </a:r>
                <a:endParaRPr lang="en-US" altLang="zh-CN" sz="900">
                  <a:latin typeface="Arial" pitchFamily="34" charset="0"/>
                  <a:ea typeface="song"/>
                  <a:cs typeface="song"/>
                </a:endParaRPr>
              </a:p>
              <a:p>
                <a:pPr algn="ctr" eaLnBrk="0" hangingPunct="0"/>
                <a:endParaRPr lang="en-US" altLang="zh-CN">
                  <a:latin typeface="Arial" pitchFamily="34" charset="0"/>
                </a:endParaRPr>
              </a:p>
            </p:txBody>
          </p:sp>
          <p:sp>
            <p:nvSpPr>
              <p:cNvPr id="53360" name="Rectangle 112"/>
              <p:cNvSpPr>
                <a:spLocks noChangeArrowheads="1"/>
              </p:cNvSpPr>
              <p:nvPr/>
            </p:nvSpPr>
            <p:spPr bwMode="auto">
              <a:xfrm>
                <a:off x="1724" y="1233"/>
                <a:ext cx="356" cy="46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22" name="Group 115"/>
            <p:cNvGrpSpPr>
              <a:grpSpLocks/>
            </p:cNvGrpSpPr>
            <p:nvPr/>
          </p:nvGrpSpPr>
          <p:grpSpPr bwMode="auto">
            <a:xfrm>
              <a:off x="2080" y="1233"/>
              <a:ext cx="356" cy="461"/>
              <a:chOff x="2080" y="1233"/>
              <a:chExt cx="356" cy="461"/>
            </a:xfrm>
          </p:grpSpPr>
          <p:sp>
            <p:nvSpPr>
              <p:cNvPr id="53276" name="Rectangle 28"/>
              <p:cNvSpPr>
                <a:spLocks noChangeArrowheads="1"/>
              </p:cNvSpPr>
              <p:nvPr/>
            </p:nvSpPr>
            <p:spPr bwMode="auto">
              <a:xfrm>
                <a:off x="2123" y="1233"/>
                <a:ext cx="270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hangingPunct="0"/>
                <a:r>
                  <a:rPr lang="en-US" altLang="zh-CN" sz="1200" b="1">
                    <a:solidFill>
                      <a:srgbClr val="FF0000"/>
                    </a:solidFill>
                    <a:latin typeface="Arial" pitchFamily="34" charset="0"/>
                  </a:rPr>
                  <a:t>a</a:t>
                </a:r>
                <a:r>
                  <a:rPr lang="en-US" altLang="zh-CN" sz="1200" b="1">
                    <a:solidFill>
                      <a:srgbClr val="FF0000"/>
                    </a:solidFill>
                    <a:latin typeface="Arial" pitchFamily="34" charset="0"/>
                    <a:ea typeface="MS Mincho" pitchFamily="49" charset="-128"/>
                  </a:rPr>
                  <a:t>ɪ</a:t>
                </a:r>
                <a:endParaRPr lang="en-US" altLang="zh-CN" sz="900">
                  <a:latin typeface="Arial" pitchFamily="34" charset="0"/>
                  <a:ea typeface="song"/>
                  <a:cs typeface="song"/>
                </a:endParaRPr>
              </a:p>
              <a:p>
                <a:pPr algn="ctr" eaLnBrk="0" hangingPunct="0"/>
                <a:endParaRPr lang="en-US" altLang="zh-CN">
                  <a:latin typeface="Arial" pitchFamily="34" charset="0"/>
                </a:endParaRPr>
              </a:p>
            </p:txBody>
          </p:sp>
          <p:sp>
            <p:nvSpPr>
              <p:cNvPr id="53362" name="Rectangle 114"/>
              <p:cNvSpPr>
                <a:spLocks noChangeArrowheads="1"/>
              </p:cNvSpPr>
              <p:nvPr/>
            </p:nvSpPr>
            <p:spPr bwMode="auto">
              <a:xfrm>
                <a:off x="2080" y="1233"/>
                <a:ext cx="356" cy="46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23" name="Group 117"/>
            <p:cNvGrpSpPr>
              <a:grpSpLocks/>
            </p:cNvGrpSpPr>
            <p:nvPr/>
          </p:nvGrpSpPr>
          <p:grpSpPr bwMode="auto">
            <a:xfrm>
              <a:off x="2436" y="1233"/>
              <a:ext cx="356" cy="461"/>
              <a:chOff x="2436" y="1233"/>
              <a:chExt cx="356" cy="461"/>
            </a:xfrm>
          </p:grpSpPr>
          <p:sp>
            <p:nvSpPr>
              <p:cNvPr id="53277" name="Rectangle 29"/>
              <p:cNvSpPr>
                <a:spLocks noChangeArrowheads="1"/>
              </p:cNvSpPr>
              <p:nvPr/>
            </p:nvSpPr>
            <p:spPr bwMode="auto">
              <a:xfrm>
                <a:off x="2479" y="1233"/>
                <a:ext cx="270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hangingPunct="0"/>
                <a:r>
                  <a:rPr lang="en-US" altLang="zh-CN" sz="1200" b="1">
                    <a:solidFill>
                      <a:srgbClr val="FF0000"/>
                    </a:solidFill>
                    <a:latin typeface="Arial" pitchFamily="34" charset="0"/>
                    <a:ea typeface="MS Mincho" pitchFamily="49" charset="-128"/>
                  </a:rPr>
                  <a:t>ɔɪ</a:t>
                </a:r>
                <a:endParaRPr lang="en-US" altLang="zh-CN" sz="900">
                  <a:latin typeface="Arial" pitchFamily="34" charset="0"/>
                  <a:ea typeface="song"/>
                  <a:cs typeface="song"/>
                </a:endParaRPr>
              </a:p>
              <a:p>
                <a:pPr algn="ctr" eaLnBrk="0" hangingPunct="0"/>
                <a:endParaRPr lang="en-US" altLang="zh-CN">
                  <a:latin typeface="Arial" pitchFamily="34" charset="0"/>
                </a:endParaRPr>
              </a:p>
            </p:txBody>
          </p:sp>
          <p:sp>
            <p:nvSpPr>
              <p:cNvPr id="53364" name="Rectangle 116"/>
              <p:cNvSpPr>
                <a:spLocks noChangeArrowheads="1"/>
              </p:cNvSpPr>
              <p:nvPr/>
            </p:nvSpPr>
            <p:spPr bwMode="auto">
              <a:xfrm>
                <a:off x="2436" y="1233"/>
                <a:ext cx="356" cy="46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24" name="Group 119"/>
            <p:cNvGrpSpPr>
              <a:grpSpLocks/>
            </p:cNvGrpSpPr>
            <p:nvPr/>
          </p:nvGrpSpPr>
          <p:grpSpPr bwMode="auto">
            <a:xfrm>
              <a:off x="2792" y="1233"/>
              <a:ext cx="356" cy="461"/>
              <a:chOff x="2792" y="1233"/>
              <a:chExt cx="356" cy="461"/>
            </a:xfrm>
          </p:grpSpPr>
          <p:sp>
            <p:nvSpPr>
              <p:cNvPr id="53278" name="Rectangle 30"/>
              <p:cNvSpPr>
                <a:spLocks noChangeArrowheads="1"/>
              </p:cNvSpPr>
              <p:nvPr/>
            </p:nvSpPr>
            <p:spPr bwMode="auto">
              <a:xfrm>
                <a:off x="2835" y="1233"/>
                <a:ext cx="270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hangingPunct="0"/>
                <a:r>
                  <a:rPr lang="en-US" altLang="zh-CN" sz="1200" b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ə</a:t>
                </a:r>
                <a:r>
                  <a:rPr lang="en-US" altLang="zh-CN" sz="1200" b="1">
                    <a:solidFill>
                      <a:srgbClr val="FF0000"/>
                    </a:solidFill>
                    <a:ea typeface="MS Mincho" pitchFamily="49" charset="-128"/>
                  </a:rPr>
                  <a:t>ʊ</a:t>
                </a:r>
                <a:endParaRPr lang="en-US" altLang="zh-CN" sz="900">
                  <a:latin typeface="Arial" pitchFamily="34" charset="0"/>
                  <a:ea typeface="song"/>
                  <a:cs typeface="song"/>
                </a:endParaRPr>
              </a:p>
              <a:p>
                <a:pPr algn="ctr" eaLnBrk="0" hangingPunct="0"/>
                <a:endParaRPr lang="en-US" altLang="zh-CN">
                  <a:latin typeface="Arial" pitchFamily="34" charset="0"/>
                </a:endParaRPr>
              </a:p>
            </p:txBody>
          </p:sp>
          <p:sp>
            <p:nvSpPr>
              <p:cNvPr id="53366" name="Rectangle 118"/>
              <p:cNvSpPr>
                <a:spLocks noChangeArrowheads="1"/>
              </p:cNvSpPr>
              <p:nvPr/>
            </p:nvSpPr>
            <p:spPr bwMode="auto">
              <a:xfrm>
                <a:off x="2792" y="1233"/>
                <a:ext cx="356" cy="46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25" name="Group 121"/>
            <p:cNvGrpSpPr>
              <a:grpSpLocks/>
            </p:cNvGrpSpPr>
            <p:nvPr/>
          </p:nvGrpSpPr>
          <p:grpSpPr bwMode="auto">
            <a:xfrm>
              <a:off x="3148" y="1233"/>
              <a:ext cx="356" cy="461"/>
              <a:chOff x="3148" y="1233"/>
              <a:chExt cx="356" cy="461"/>
            </a:xfrm>
          </p:grpSpPr>
          <p:sp>
            <p:nvSpPr>
              <p:cNvPr id="53279" name="Rectangle 31"/>
              <p:cNvSpPr>
                <a:spLocks noChangeArrowheads="1"/>
              </p:cNvSpPr>
              <p:nvPr/>
            </p:nvSpPr>
            <p:spPr bwMode="auto">
              <a:xfrm>
                <a:off x="3191" y="1233"/>
                <a:ext cx="270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hangingPunct="0"/>
                <a:r>
                  <a:rPr lang="en-US" altLang="zh-CN" sz="1200" b="1">
                    <a:solidFill>
                      <a:srgbClr val="FF0000"/>
                    </a:solidFill>
                    <a:latin typeface="Arial" pitchFamily="34" charset="0"/>
                  </a:rPr>
                  <a:t>a</a:t>
                </a:r>
                <a:r>
                  <a:rPr lang="en-US" altLang="zh-CN" sz="1200" b="1">
                    <a:solidFill>
                      <a:srgbClr val="FF0000"/>
                    </a:solidFill>
                    <a:latin typeface="Arial" pitchFamily="34" charset="0"/>
                    <a:ea typeface="MS Mincho" pitchFamily="49" charset="-128"/>
                  </a:rPr>
                  <a:t>ʊ</a:t>
                </a:r>
                <a:endParaRPr lang="en-US" altLang="zh-CN" sz="900">
                  <a:latin typeface="Arial" pitchFamily="34" charset="0"/>
                  <a:ea typeface="song"/>
                  <a:cs typeface="song"/>
                </a:endParaRPr>
              </a:p>
              <a:p>
                <a:pPr algn="ctr" eaLnBrk="0" hangingPunct="0"/>
                <a:endParaRPr lang="en-US" altLang="zh-CN">
                  <a:latin typeface="Arial" pitchFamily="34" charset="0"/>
                </a:endParaRPr>
              </a:p>
            </p:txBody>
          </p:sp>
          <p:sp>
            <p:nvSpPr>
              <p:cNvPr id="53368" name="Rectangle 120"/>
              <p:cNvSpPr>
                <a:spLocks noChangeArrowheads="1"/>
              </p:cNvSpPr>
              <p:nvPr/>
            </p:nvSpPr>
            <p:spPr bwMode="auto">
              <a:xfrm>
                <a:off x="3148" y="1233"/>
                <a:ext cx="356" cy="46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26" name="Group 123"/>
            <p:cNvGrpSpPr>
              <a:grpSpLocks/>
            </p:cNvGrpSpPr>
            <p:nvPr/>
          </p:nvGrpSpPr>
          <p:grpSpPr bwMode="auto">
            <a:xfrm>
              <a:off x="367" y="1694"/>
              <a:ext cx="1357" cy="461"/>
              <a:chOff x="367" y="1694"/>
              <a:chExt cx="1357" cy="461"/>
            </a:xfrm>
          </p:grpSpPr>
          <p:sp>
            <p:nvSpPr>
              <p:cNvPr id="53281" name="Rectangle 33"/>
              <p:cNvSpPr>
                <a:spLocks noChangeArrowheads="1"/>
              </p:cNvSpPr>
              <p:nvPr/>
            </p:nvSpPr>
            <p:spPr bwMode="auto">
              <a:xfrm>
                <a:off x="410" y="1694"/>
                <a:ext cx="1271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eaLnBrk="0" hangingPunct="0"/>
                <a:r>
                  <a:rPr lang="zh-CN" altLang="en-US" sz="1200">
                    <a:solidFill>
                      <a:srgbClr val="FF0066"/>
                    </a:solidFill>
                    <a:latin typeface="Arial" pitchFamily="34" charset="0"/>
                  </a:rPr>
                  <a:t>集中双元音</a:t>
                </a:r>
                <a:r>
                  <a:rPr lang="en-US" altLang="zh-CN" sz="1200">
                    <a:solidFill>
                      <a:srgbClr val="FF0066"/>
                    </a:solidFill>
                    <a:latin typeface="Arial" pitchFamily="34" charset="0"/>
                  </a:rPr>
                  <a:t>Rising Diphthongs</a:t>
                </a:r>
                <a:endParaRPr lang="en-US" altLang="zh-CN" sz="900">
                  <a:solidFill>
                    <a:srgbClr val="FF0066"/>
                  </a:solidFill>
                  <a:latin typeface="Arial" pitchFamily="34" charset="0"/>
                  <a:ea typeface="song"/>
                  <a:cs typeface="song"/>
                </a:endParaRPr>
              </a:p>
              <a:p>
                <a:pPr eaLnBrk="0" hangingPunct="0"/>
                <a:endParaRPr lang="en-US" altLang="zh-CN">
                  <a:solidFill>
                    <a:srgbClr val="FF0066"/>
                  </a:solidFill>
                  <a:latin typeface="Arial" pitchFamily="34" charset="0"/>
                </a:endParaRPr>
              </a:p>
            </p:txBody>
          </p:sp>
          <p:sp>
            <p:nvSpPr>
              <p:cNvPr id="53370" name="Rectangle 122"/>
              <p:cNvSpPr>
                <a:spLocks noChangeArrowheads="1"/>
              </p:cNvSpPr>
              <p:nvPr/>
            </p:nvSpPr>
            <p:spPr bwMode="auto">
              <a:xfrm>
                <a:off x="367" y="1694"/>
                <a:ext cx="1357" cy="46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27" name="Group 125"/>
            <p:cNvGrpSpPr>
              <a:grpSpLocks/>
            </p:cNvGrpSpPr>
            <p:nvPr/>
          </p:nvGrpSpPr>
          <p:grpSpPr bwMode="auto">
            <a:xfrm>
              <a:off x="1724" y="1694"/>
              <a:ext cx="356" cy="461"/>
              <a:chOff x="1724" y="1694"/>
              <a:chExt cx="356" cy="461"/>
            </a:xfrm>
          </p:grpSpPr>
          <p:sp>
            <p:nvSpPr>
              <p:cNvPr id="53282" name="Rectangle 34"/>
              <p:cNvSpPr>
                <a:spLocks noChangeArrowheads="1"/>
              </p:cNvSpPr>
              <p:nvPr/>
            </p:nvSpPr>
            <p:spPr bwMode="auto">
              <a:xfrm>
                <a:off x="1767" y="1694"/>
                <a:ext cx="270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hangingPunct="0"/>
                <a:r>
                  <a:rPr lang="en-US" altLang="zh-CN" sz="1200" b="1">
                    <a:solidFill>
                      <a:srgbClr val="FF0000"/>
                    </a:solidFill>
                    <a:latin typeface="Arial" pitchFamily="34" charset="0"/>
                    <a:ea typeface="MS Mincho" pitchFamily="49" charset="-128"/>
                  </a:rPr>
                  <a:t>ɪ</a:t>
                </a:r>
                <a:r>
                  <a:rPr lang="en-US" altLang="zh-CN" sz="1200" b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ə</a:t>
                </a:r>
                <a:endParaRPr lang="en-US" altLang="zh-CN" sz="900">
                  <a:ea typeface="song"/>
                  <a:cs typeface="song"/>
                </a:endParaRPr>
              </a:p>
              <a:p>
                <a:pPr algn="ctr" eaLnBrk="0" hangingPunct="0"/>
                <a:endParaRPr lang="en-US" altLang="zh-CN">
                  <a:latin typeface="Arial" pitchFamily="34" charset="0"/>
                </a:endParaRPr>
              </a:p>
            </p:txBody>
          </p:sp>
          <p:sp>
            <p:nvSpPr>
              <p:cNvPr id="53372" name="Rectangle 124"/>
              <p:cNvSpPr>
                <a:spLocks noChangeArrowheads="1"/>
              </p:cNvSpPr>
              <p:nvPr/>
            </p:nvSpPr>
            <p:spPr bwMode="auto">
              <a:xfrm>
                <a:off x="1724" y="1694"/>
                <a:ext cx="356" cy="46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28" name="Group 127"/>
            <p:cNvGrpSpPr>
              <a:grpSpLocks/>
            </p:cNvGrpSpPr>
            <p:nvPr/>
          </p:nvGrpSpPr>
          <p:grpSpPr bwMode="auto">
            <a:xfrm>
              <a:off x="2080" y="1694"/>
              <a:ext cx="356" cy="461"/>
              <a:chOff x="2080" y="1694"/>
              <a:chExt cx="356" cy="461"/>
            </a:xfrm>
          </p:grpSpPr>
          <p:sp>
            <p:nvSpPr>
              <p:cNvPr id="53283" name="Rectangle 35"/>
              <p:cNvSpPr>
                <a:spLocks noChangeArrowheads="1"/>
              </p:cNvSpPr>
              <p:nvPr/>
            </p:nvSpPr>
            <p:spPr bwMode="auto">
              <a:xfrm>
                <a:off x="2123" y="1694"/>
                <a:ext cx="270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hangingPunct="0"/>
                <a:r>
                  <a:rPr lang="en-US" altLang="zh-CN" sz="1200" b="1">
                    <a:solidFill>
                      <a:srgbClr val="FF0000"/>
                    </a:solidFill>
                    <a:latin typeface="Arial" pitchFamily="34" charset="0"/>
                  </a:rPr>
                  <a:t>e</a:t>
                </a:r>
                <a:r>
                  <a:rPr lang="en-US" altLang="zh-CN" sz="1200" b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ə</a:t>
                </a:r>
                <a:endParaRPr lang="en-US" altLang="zh-CN" sz="900">
                  <a:ea typeface="song"/>
                  <a:cs typeface="song"/>
                </a:endParaRPr>
              </a:p>
              <a:p>
                <a:pPr algn="ctr" eaLnBrk="0" hangingPunct="0"/>
                <a:endParaRPr lang="en-US" altLang="zh-CN">
                  <a:latin typeface="Arial" pitchFamily="34" charset="0"/>
                </a:endParaRPr>
              </a:p>
            </p:txBody>
          </p:sp>
          <p:sp>
            <p:nvSpPr>
              <p:cNvPr id="53374" name="Rectangle 126"/>
              <p:cNvSpPr>
                <a:spLocks noChangeArrowheads="1"/>
              </p:cNvSpPr>
              <p:nvPr/>
            </p:nvSpPr>
            <p:spPr bwMode="auto">
              <a:xfrm>
                <a:off x="2080" y="1694"/>
                <a:ext cx="356" cy="46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29" name="Group 129"/>
            <p:cNvGrpSpPr>
              <a:grpSpLocks/>
            </p:cNvGrpSpPr>
            <p:nvPr/>
          </p:nvGrpSpPr>
          <p:grpSpPr bwMode="auto">
            <a:xfrm>
              <a:off x="2436" y="1694"/>
              <a:ext cx="356" cy="461"/>
              <a:chOff x="2436" y="1694"/>
              <a:chExt cx="356" cy="461"/>
            </a:xfrm>
          </p:grpSpPr>
          <p:sp>
            <p:nvSpPr>
              <p:cNvPr id="53284" name="Rectangle 36"/>
              <p:cNvSpPr>
                <a:spLocks noChangeArrowheads="1"/>
              </p:cNvSpPr>
              <p:nvPr/>
            </p:nvSpPr>
            <p:spPr bwMode="auto">
              <a:xfrm>
                <a:off x="2479" y="1694"/>
                <a:ext cx="270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hangingPunct="0"/>
                <a:r>
                  <a:rPr lang="en-US" altLang="zh-CN" sz="1200" b="1">
                    <a:solidFill>
                      <a:srgbClr val="FF0000"/>
                    </a:solidFill>
                    <a:latin typeface="Arial" pitchFamily="34" charset="0"/>
                    <a:ea typeface="MS Mincho" pitchFamily="49" charset="-128"/>
                  </a:rPr>
                  <a:t>ʊ</a:t>
                </a:r>
                <a:r>
                  <a:rPr lang="en-US" altLang="zh-CN" sz="1200" b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ə</a:t>
                </a:r>
                <a:endParaRPr lang="en-US" altLang="zh-CN" sz="900">
                  <a:ea typeface="song"/>
                  <a:cs typeface="song"/>
                </a:endParaRPr>
              </a:p>
              <a:p>
                <a:pPr algn="ctr" eaLnBrk="0" hangingPunct="0"/>
                <a:endParaRPr lang="en-US" altLang="zh-CN">
                  <a:latin typeface="Arial" pitchFamily="34" charset="0"/>
                </a:endParaRPr>
              </a:p>
            </p:txBody>
          </p:sp>
          <p:sp>
            <p:nvSpPr>
              <p:cNvPr id="53376" name="Rectangle 128"/>
              <p:cNvSpPr>
                <a:spLocks noChangeArrowheads="1"/>
              </p:cNvSpPr>
              <p:nvPr/>
            </p:nvSpPr>
            <p:spPr bwMode="auto">
              <a:xfrm>
                <a:off x="2436" y="1694"/>
                <a:ext cx="356" cy="46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30" name="Group 131"/>
            <p:cNvGrpSpPr>
              <a:grpSpLocks/>
            </p:cNvGrpSpPr>
            <p:nvPr/>
          </p:nvGrpSpPr>
          <p:grpSpPr bwMode="auto">
            <a:xfrm>
              <a:off x="2792" y="1694"/>
              <a:ext cx="1068" cy="461"/>
              <a:chOff x="2792" y="1694"/>
              <a:chExt cx="1068" cy="461"/>
            </a:xfrm>
          </p:grpSpPr>
          <p:sp>
            <p:nvSpPr>
              <p:cNvPr id="53285" name="Rectangle 37"/>
              <p:cNvSpPr>
                <a:spLocks noChangeArrowheads="1" noTextEdit="1"/>
              </p:cNvSpPr>
              <p:nvPr/>
            </p:nvSpPr>
            <p:spPr bwMode="auto">
              <a:xfrm>
                <a:off x="2792" y="1694"/>
                <a:ext cx="1068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53378" name="Rectangle 130"/>
              <p:cNvSpPr>
                <a:spLocks noChangeArrowheads="1"/>
              </p:cNvSpPr>
              <p:nvPr/>
            </p:nvSpPr>
            <p:spPr bwMode="auto">
              <a:xfrm>
                <a:off x="2792" y="1694"/>
                <a:ext cx="1068" cy="46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31" name="Group 133"/>
            <p:cNvGrpSpPr>
              <a:grpSpLocks/>
            </p:cNvGrpSpPr>
            <p:nvPr/>
          </p:nvGrpSpPr>
          <p:grpSpPr bwMode="auto">
            <a:xfrm>
              <a:off x="0" y="2155"/>
              <a:ext cx="367" cy="2652"/>
              <a:chOff x="0" y="2155"/>
              <a:chExt cx="367" cy="2652"/>
            </a:xfrm>
          </p:grpSpPr>
          <p:sp>
            <p:nvSpPr>
              <p:cNvPr id="53286" name="Rectangle 38"/>
              <p:cNvSpPr>
                <a:spLocks noChangeArrowheads="1"/>
              </p:cNvSpPr>
              <p:nvPr/>
            </p:nvSpPr>
            <p:spPr bwMode="auto">
              <a:xfrm>
                <a:off x="43" y="2155"/>
                <a:ext cx="281" cy="26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hangingPunct="0"/>
                <a:r>
                  <a:rPr lang="zh-CN" altLang="en-US" sz="1400" b="1" dirty="0">
                    <a:latin typeface="Arial" pitchFamily="34" charset="0"/>
                  </a:rPr>
                  <a:t>辅音音素</a:t>
                </a:r>
                <a:endParaRPr lang="zh-CN" altLang="en-US" sz="900" dirty="0">
                  <a:latin typeface="Arial" pitchFamily="34" charset="0"/>
                  <a:ea typeface="song"/>
                  <a:cs typeface="song"/>
                </a:endParaRPr>
              </a:p>
              <a:p>
                <a:pPr algn="ctr" eaLnBrk="0" hangingPunct="0"/>
                <a:endParaRPr lang="en-US" altLang="zh-CN" dirty="0">
                  <a:latin typeface="Arial" pitchFamily="34" charset="0"/>
                </a:endParaRPr>
              </a:p>
            </p:txBody>
          </p:sp>
          <p:sp>
            <p:nvSpPr>
              <p:cNvPr id="53380" name="Rectangle 132"/>
              <p:cNvSpPr>
                <a:spLocks noChangeArrowheads="1"/>
              </p:cNvSpPr>
              <p:nvPr/>
            </p:nvSpPr>
            <p:spPr bwMode="auto">
              <a:xfrm>
                <a:off x="0" y="2155"/>
                <a:ext cx="367" cy="2652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53327" name="Group 135"/>
            <p:cNvGrpSpPr>
              <a:grpSpLocks/>
            </p:cNvGrpSpPr>
            <p:nvPr/>
          </p:nvGrpSpPr>
          <p:grpSpPr bwMode="auto">
            <a:xfrm>
              <a:off x="367" y="2155"/>
              <a:ext cx="1357" cy="346"/>
              <a:chOff x="367" y="2155"/>
              <a:chExt cx="1357" cy="346"/>
            </a:xfrm>
          </p:grpSpPr>
          <p:sp>
            <p:nvSpPr>
              <p:cNvPr id="53287" name="Rectangle 39"/>
              <p:cNvSpPr>
                <a:spLocks noChangeArrowheads="1"/>
              </p:cNvSpPr>
              <p:nvPr/>
            </p:nvSpPr>
            <p:spPr bwMode="auto">
              <a:xfrm>
                <a:off x="410" y="2155"/>
                <a:ext cx="1271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eaLnBrk="0" hangingPunct="0"/>
                <a:r>
                  <a:rPr lang="zh-CN" altLang="en-US" sz="1200">
                    <a:solidFill>
                      <a:schemeClr val="bg2"/>
                    </a:solidFill>
                    <a:latin typeface="Arial" pitchFamily="34" charset="0"/>
                  </a:rPr>
                  <a:t>爆破音</a:t>
                </a:r>
                <a:r>
                  <a:rPr lang="en-US" altLang="zh-CN" sz="1200">
                    <a:solidFill>
                      <a:schemeClr val="bg2"/>
                    </a:solidFill>
                    <a:latin typeface="Arial" pitchFamily="34" charset="0"/>
                  </a:rPr>
                  <a:t>Plosive Consonants</a:t>
                </a:r>
                <a:endParaRPr lang="en-US" altLang="zh-CN" sz="900">
                  <a:solidFill>
                    <a:schemeClr val="bg2"/>
                  </a:solidFill>
                  <a:latin typeface="Arial" pitchFamily="34" charset="0"/>
                  <a:ea typeface="song"/>
                  <a:cs typeface="song"/>
                </a:endParaRPr>
              </a:p>
              <a:p>
                <a:pPr eaLnBrk="0" hangingPunct="0"/>
                <a:endParaRPr lang="en-US" altLang="zh-CN">
                  <a:solidFill>
                    <a:schemeClr val="bg2"/>
                  </a:solidFill>
                  <a:latin typeface="Arial" pitchFamily="34" charset="0"/>
                </a:endParaRPr>
              </a:p>
            </p:txBody>
          </p:sp>
          <p:sp>
            <p:nvSpPr>
              <p:cNvPr id="53382" name="Rectangle 134"/>
              <p:cNvSpPr>
                <a:spLocks noChangeArrowheads="1"/>
              </p:cNvSpPr>
              <p:nvPr/>
            </p:nvSpPr>
            <p:spPr bwMode="auto">
              <a:xfrm>
                <a:off x="367" y="2155"/>
                <a:ext cx="1357" cy="34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53329" name="Group 137"/>
            <p:cNvGrpSpPr>
              <a:grpSpLocks/>
            </p:cNvGrpSpPr>
            <p:nvPr/>
          </p:nvGrpSpPr>
          <p:grpSpPr bwMode="auto">
            <a:xfrm>
              <a:off x="1724" y="2155"/>
              <a:ext cx="356" cy="346"/>
              <a:chOff x="1724" y="2155"/>
              <a:chExt cx="356" cy="346"/>
            </a:xfrm>
          </p:grpSpPr>
          <p:sp>
            <p:nvSpPr>
              <p:cNvPr id="53288" name="Rectangle 40"/>
              <p:cNvSpPr>
                <a:spLocks noChangeArrowheads="1"/>
              </p:cNvSpPr>
              <p:nvPr/>
            </p:nvSpPr>
            <p:spPr bwMode="auto">
              <a:xfrm>
                <a:off x="1767" y="2155"/>
                <a:ext cx="270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hangingPunct="0"/>
                <a:r>
                  <a:rPr lang="en-US" altLang="zh-CN" sz="1200" b="1" dirty="0">
                    <a:solidFill>
                      <a:srgbClr val="0000FF"/>
                    </a:solidFill>
                    <a:latin typeface="Arial" pitchFamily="34" charset="0"/>
                  </a:rPr>
                  <a:t>p</a:t>
                </a:r>
                <a:endParaRPr lang="en-US" altLang="zh-CN" sz="900" dirty="0">
                  <a:latin typeface="Arial" pitchFamily="34" charset="0"/>
                  <a:ea typeface="song"/>
                  <a:cs typeface="song"/>
                </a:endParaRPr>
              </a:p>
              <a:p>
                <a:pPr algn="ctr" eaLnBrk="0" hangingPunct="0"/>
                <a:endParaRPr lang="en-US" altLang="zh-CN" dirty="0">
                  <a:latin typeface="Arial" pitchFamily="34" charset="0"/>
                </a:endParaRPr>
              </a:p>
            </p:txBody>
          </p:sp>
          <p:sp>
            <p:nvSpPr>
              <p:cNvPr id="53384" name="Rectangle 136"/>
              <p:cNvSpPr>
                <a:spLocks noChangeArrowheads="1"/>
              </p:cNvSpPr>
              <p:nvPr/>
            </p:nvSpPr>
            <p:spPr bwMode="auto">
              <a:xfrm>
                <a:off x="1724" y="2155"/>
                <a:ext cx="356" cy="34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53331" name="Group 139"/>
            <p:cNvGrpSpPr>
              <a:grpSpLocks/>
            </p:cNvGrpSpPr>
            <p:nvPr/>
          </p:nvGrpSpPr>
          <p:grpSpPr bwMode="auto">
            <a:xfrm>
              <a:off x="2080" y="2155"/>
              <a:ext cx="356" cy="346"/>
              <a:chOff x="2080" y="2155"/>
              <a:chExt cx="356" cy="346"/>
            </a:xfrm>
          </p:grpSpPr>
          <p:sp>
            <p:nvSpPr>
              <p:cNvPr id="53289" name="Rectangle 41"/>
              <p:cNvSpPr>
                <a:spLocks noChangeArrowheads="1"/>
              </p:cNvSpPr>
              <p:nvPr/>
            </p:nvSpPr>
            <p:spPr bwMode="auto">
              <a:xfrm>
                <a:off x="2123" y="2155"/>
                <a:ext cx="270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hangingPunct="0"/>
                <a:r>
                  <a:rPr lang="en-US" altLang="zh-CN" sz="1200" b="1">
                    <a:solidFill>
                      <a:srgbClr val="0000FF"/>
                    </a:solidFill>
                    <a:latin typeface="Arial" pitchFamily="34" charset="0"/>
                  </a:rPr>
                  <a:t>b</a:t>
                </a:r>
                <a:endParaRPr lang="en-US" altLang="zh-CN" sz="900">
                  <a:latin typeface="Arial" pitchFamily="34" charset="0"/>
                  <a:ea typeface="song"/>
                  <a:cs typeface="song"/>
                </a:endParaRPr>
              </a:p>
              <a:p>
                <a:pPr algn="ctr" eaLnBrk="0" hangingPunct="0"/>
                <a:endParaRPr lang="en-US" altLang="zh-CN">
                  <a:latin typeface="Arial" pitchFamily="34" charset="0"/>
                </a:endParaRPr>
              </a:p>
            </p:txBody>
          </p:sp>
          <p:sp>
            <p:nvSpPr>
              <p:cNvPr id="53386" name="Rectangle 138"/>
              <p:cNvSpPr>
                <a:spLocks noChangeArrowheads="1"/>
              </p:cNvSpPr>
              <p:nvPr/>
            </p:nvSpPr>
            <p:spPr bwMode="auto">
              <a:xfrm>
                <a:off x="2080" y="2155"/>
                <a:ext cx="356" cy="34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53333" name="Group 141"/>
            <p:cNvGrpSpPr>
              <a:grpSpLocks/>
            </p:cNvGrpSpPr>
            <p:nvPr/>
          </p:nvGrpSpPr>
          <p:grpSpPr bwMode="auto">
            <a:xfrm>
              <a:off x="2436" y="2155"/>
              <a:ext cx="356" cy="346"/>
              <a:chOff x="2436" y="2155"/>
              <a:chExt cx="356" cy="346"/>
            </a:xfrm>
          </p:grpSpPr>
          <p:sp>
            <p:nvSpPr>
              <p:cNvPr id="53290" name="Rectangle 42"/>
              <p:cNvSpPr>
                <a:spLocks noChangeArrowheads="1"/>
              </p:cNvSpPr>
              <p:nvPr/>
            </p:nvSpPr>
            <p:spPr bwMode="auto">
              <a:xfrm>
                <a:off x="2479" y="2155"/>
                <a:ext cx="270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hangingPunct="0"/>
                <a:r>
                  <a:rPr lang="en-US" altLang="zh-CN" sz="1200" b="1">
                    <a:solidFill>
                      <a:srgbClr val="0000FF"/>
                    </a:solidFill>
                    <a:latin typeface="Arial" pitchFamily="34" charset="0"/>
                  </a:rPr>
                  <a:t>t</a:t>
                </a:r>
                <a:endParaRPr lang="en-US" altLang="zh-CN" sz="900">
                  <a:latin typeface="Arial" pitchFamily="34" charset="0"/>
                  <a:ea typeface="song"/>
                  <a:cs typeface="song"/>
                </a:endParaRPr>
              </a:p>
              <a:p>
                <a:pPr algn="ctr" eaLnBrk="0" hangingPunct="0"/>
                <a:endParaRPr lang="en-US" altLang="zh-CN">
                  <a:latin typeface="Arial" pitchFamily="34" charset="0"/>
                </a:endParaRPr>
              </a:p>
            </p:txBody>
          </p:sp>
          <p:sp>
            <p:nvSpPr>
              <p:cNvPr id="53388" name="Rectangle 140"/>
              <p:cNvSpPr>
                <a:spLocks noChangeArrowheads="1"/>
              </p:cNvSpPr>
              <p:nvPr/>
            </p:nvSpPr>
            <p:spPr bwMode="auto">
              <a:xfrm>
                <a:off x="2436" y="2155"/>
                <a:ext cx="356" cy="34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53335" name="Group 143"/>
            <p:cNvGrpSpPr>
              <a:grpSpLocks/>
            </p:cNvGrpSpPr>
            <p:nvPr/>
          </p:nvGrpSpPr>
          <p:grpSpPr bwMode="auto">
            <a:xfrm>
              <a:off x="2792" y="2155"/>
              <a:ext cx="356" cy="346"/>
              <a:chOff x="2792" y="2155"/>
              <a:chExt cx="356" cy="346"/>
            </a:xfrm>
          </p:grpSpPr>
          <p:sp>
            <p:nvSpPr>
              <p:cNvPr id="53291" name="Rectangle 43"/>
              <p:cNvSpPr>
                <a:spLocks noChangeArrowheads="1"/>
              </p:cNvSpPr>
              <p:nvPr/>
            </p:nvSpPr>
            <p:spPr bwMode="auto">
              <a:xfrm>
                <a:off x="2835" y="2155"/>
                <a:ext cx="270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hangingPunct="0"/>
                <a:r>
                  <a:rPr lang="en-US" altLang="zh-CN" sz="1200" b="1">
                    <a:solidFill>
                      <a:srgbClr val="0000FF"/>
                    </a:solidFill>
                    <a:latin typeface="Arial" pitchFamily="34" charset="0"/>
                  </a:rPr>
                  <a:t>d</a:t>
                </a:r>
                <a:endParaRPr lang="en-US" altLang="zh-CN" sz="900">
                  <a:latin typeface="Arial" pitchFamily="34" charset="0"/>
                  <a:ea typeface="song"/>
                  <a:cs typeface="song"/>
                </a:endParaRPr>
              </a:p>
              <a:p>
                <a:pPr algn="ctr" eaLnBrk="0" hangingPunct="0"/>
                <a:endParaRPr lang="en-US" altLang="zh-CN">
                  <a:latin typeface="Arial" pitchFamily="34" charset="0"/>
                </a:endParaRPr>
              </a:p>
            </p:txBody>
          </p:sp>
          <p:sp>
            <p:nvSpPr>
              <p:cNvPr id="53390" name="Rectangle 142"/>
              <p:cNvSpPr>
                <a:spLocks noChangeArrowheads="1"/>
              </p:cNvSpPr>
              <p:nvPr/>
            </p:nvSpPr>
            <p:spPr bwMode="auto">
              <a:xfrm>
                <a:off x="2792" y="2155"/>
                <a:ext cx="356" cy="34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53337" name="Group 145"/>
            <p:cNvGrpSpPr>
              <a:grpSpLocks/>
            </p:cNvGrpSpPr>
            <p:nvPr/>
          </p:nvGrpSpPr>
          <p:grpSpPr bwMode="auto">
            <a:xfrm>
              <a:off x="3148" y="2155"/>
              <a:ext cx="356" cy="346"/>
              <a:chOff x="3148" y="2155"/>
              <a:chExt cx="356" cy="346"/>
            </a:xfrm>
          </p:grpSpPr>
          <p:sp>
            <p:nvSpPr>
              <p:cNvPr id="53292" name="Rectangle 44"/>
              <p:cNvSpPr>
                <a:spLocks noChangeArrowheads="1"/>
              </p:cNvSpPr>
              <p:nvPr/>
            </p:nvSpPr>
            <p:spPr bwMode="auto">
              <a:xfrm>
                <a:off x="3191" y="2155"/>
                <a:ext cx="270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hangingPunct="0"/>
                <a:r>
                  <a:rPr lang="en-US" altLang="zh-CN" sz="1200" b="1">
                    <a:solidFill>
                      <a:srgbClr val="0000FF"/>
                    </a:solidFill>
                    <a:latin typeface="Arial" pitchFamily="34" charset="0"/>
                  </a:rPr>
                  <a:t>k</a:t>
                </a:r>
                <a:endParaRPr lang="en-US" altLang="zh-CN" sz="900">
                  <a:latin typeface="Arial" pitchFamily="34" charset="0"/>
                  <a:ea typeface="song"/>
                  <a:cs typeface="song"/>
                </a:endParaRPr>
              </a:p>
              <a:p>
                <a:pPr algn="ctr" eaLnBrk="0" hangingPunct="0"/>
                <a:endParaRPr lang="en-US" altLang="zh-CN">
                  <a:latin typeface="Arial" pitchFamily="34" charset="0"/>
                </a:endParaRPr>
              </a:p>
            </p:txBody>
          </p:sp>
          <p:sp>
            <p:nvSpPr>
              <p:cNvPr id="53392" name="Rectangle 144"/>
              <p:cNvSpPr>
                <a:spLocks noChangeArrowheads="1"/>
              </p:cNvSpPr>
              <p:nvPr/>
            </p:nvSpPr>
            <p:spPr bwMode="auto">
              <a:xfrm>
                <a:off x="3148" y="2155"/>
                <a:ext cx="356" cy="34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53339" name="Group 147"/>
            <p:cNvGrpSpPr>
              <a:grpSpLocks/>
            </p:cNvGrpSpPr>
            <p:nvPr/>
          </p:nvGrpSpPr>
          <p:grpSpPr bwMode="auto">
            <a:xfrm>
              <a:off x="3504" y="2155"/>
              <a:ext cx="356" cy="346"/>
              <a:chOff x="3504" y="2155"/>
              <a:chExt cx="356" cy="346"/>
            </a:xfrm>
          </p:grpSpPr>
          <p:sp>
            <p:nvSpPr>
              <p:cNvPr id="53293" name="Rectangle 45"/>
              <p:cNvSpPr>
                <a:spLocks noChangeArrowheads="1"/>
              </p:cNvSpPr>
              <p:nvPr/>
            </p:nvSpPr>
            <p:spPr bwMode="auto">
              <a:xfrm>
                <a:off x="3547" y="2155"/>
                <a:ext cx="270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hangingPunct="0"/>
                <a:r>
                  <a:rPr lang="en-US" altLang="zh-CN" sz="1200" b="1">
                    <a:solidFill>
                      <a:srgbClr val="0000FF"/>
                    </a:solidFill>
                    <a:latin typeface="Arial" pitchFamily="34" charset="0"/>
                  </a:rPr>
                  <a:t>ɡ</a:t>
                </a:r>
                <a:endParaRPr lang="en-US" altLang="zh-CN" sz="900">
                  <a:latin typeface="Arial" pitchFamily="34" charset="0"/>
                  <a:ea typeface="song"/>
                  <a:cs typeface="song"/>
                </a:endParaRPr>
              </a:p>
              <a:p>
                <a:pPr algn="ctr" eaLnBrk="0" hangingPunct="0"/>
                <a:endParaRPr lang="en-US" altLang="zh-CN">
                  <a:latin typeface="Arial" pitchFamily="34" charset="0"/>
                </a:endParaRPr>
              </a:p>
            </p:txBody>
          </p:sp>
          <p:sp>
            <p:nvSpPr>
              <p:cNvPr id="53394" name="Rectangle 146"/>
              <p:cNvSpPr>
                <a:spLocks noChangeArrowheads="1"/>
              </p:cNvSpPr>
              <p:nvPr/>
            </p:nvSpPr>
            <p:spPr bwMode="auto">
              <a:xfrm>
                <a:off x="3504" y="2155"/>
                <a:ext cx="356" cy="34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53341" name="Group 149"/>
            <p:cNvGrpSpPr>
              <a:grpSpLocks/>
            </p:cNvGrpSpPr>
            <p:nvPr/>
          </p:nvGrpSpPr>
          <p:grpSpPr bwMode="auto">
            <a:xfrm>
              <a:off x="367" y="2501"/>
              <a:ext cx="1357" cy="692"/>
              <a:chOff x="367" y="2501"/>
              <a:chExt cx="1357" cy="692"/>
            </a:xfrm>
          </p:grpSpPr>
          <p:sp>
            <p:nvSpPr>
              <p:cNvPr id="53294" name="Rectangle 46"/>
              <p:cNvSpPr>
                <a:spLocks noChangeArrowheads="1"/>
              </p:cNvSpPr>
              <p:nvPr/>
            </p:nvSpPr>
            <p:spPr bwMode="auto">
              <a:xfrm>
                <a:off x="410" y="2501"/>
                <a:ext cx="1271" cy="6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eaLnBrk="0" hangingPunct="0"/>
                <a:r>
                  <a:rPr lang="zh-CN" altLang="en-US" sz="1200">
                    <a:solidFill>
                      <a:schemeClr val="bg1"/>
                    </a:solidFill>
                    <a:latin typeface="Arial" pitchFamily="34" charset="0"/>
                  </a:rPr>
                  <a:t>摩擦音</a:t>
                </a:r>
                <a:r>
                  <a:rPr lang="en-US" altLang="zh-CN" sz="1200">
                    <a:solidFill>
                      <a:schemeClr val="bg1"/>
                    </a:solidFill>
                    <a:latin typeface="Arial" pitchFamily="34" charset="0"/>
                  </a:rPr>
                  <a:t>Fricative Consonants</a:t>
                </a:r>
              </a:p>
              <a:p>
                <a:pPr eaLnBrk="0" hangingPunct="0"/>
                <a:endParaRPr lang="en-US" altLang="zh-CN">
                  <a:latin typeface="Arial" pitchFamily="34" charset="0"/>
                </a:endParaRPr>
              </a:p>
            </p:txBody>
          </p:sp>
          <p:sp>
            <p:nvSpPr>
              <p:cNvPr id="53396" name="Rectangle 148"/>
              <p:cNvSpPr>
                <a:spLocks noChangeArrowheads="1"/>
              </p:cNvSpPr>
              <p:nvPr/>
            </p:nvSpPr>
            <p:spPr bwMode="auto">
              <a:xfrm>
                <a:off x="367" y="2501"/>
                <a:ext cx="1357" cy="692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53343" name="Group 151"/>
            <p:cNvGrpSpPr>
              <a:grpSpLocks/>
            </p:cNvGrpSpPr>
            <p:nvPr/>
          </p:nvGrpSpPr>
          <p:grpSpPr bwMode="auto">
            <a:xfrm>
              <a:off x="1724" y="2501"/>
              <a:ext cx="356" cy="346"/>
              <a:chOff x="1724" y="2501"/>
              <a:chExt cx="356" cy="346"/>
            </a:xfrm>
          </p:grpSpPr>
          <p:sp>
            <p:nvSpPr>
              <p:cNvPr id="53295" name="Rectangle 47"/>
              <p:cNvSpPr>
                <a:spLocks noChangeArrowheads="1"/>
              </p:cNvSpPr>
              <p:nvPr/>
            </p:nvSpPr>
            <p:spPr bwMode="auto">
              <a:xfrm>
                <a:off x="1767" y="2501"/>
                <a:ext cx="270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hangingPunct="0"/>
                <a:r>
                  <a:rPr lang="en-US" altLang="zh-CN" sz="1200" b="1">
                    <a:solidFill>
                      <a:srgbClr val="0000FF"/>
                    </a:solidFill>
                    <a:latin typeface="Arial" pitchFamily="34" charset="0"/>
                  </a:rPr>
                  <a:t>f</a:t>
                </a:r>
                <a:endParaRPr lang="en-US" altLang="zh-CN" sz="900">
                  <a:latin typeface="Arial" pitchFamily="34" charset="0"/>
                  <a:ea typeface="song"/>
                  <a:cs typeface="song"/>
                </a:endParaRPr>
              </a:p>
              <a:p>
                <a:pPr algn="ctr" eaLnBrk="0" hangingPunct="0"/>
                <a:endParaRPr lang="en-US" altLang="zh-CN">
                  <a:latin typeface="Arial" pitchFamily="34" charset="0"/>
                </a:endParaRPr>
              </a:p>
            </p:txBody>
          </p:sp>
          <p:sp>
            <p:nvSpPr>
              <p:cNvPr id="53398" name="Rectangle 150"/>
              <p:cNvSpPr>
                <a:spLocks noChangeArrowheads="1"/>
              </p:cNvSpPr>
              <p:nvPr/>
            </p:nvSpPr>
            <p:spPr bwMode="auto">
              <a:xfrm>
                <a:off x="1724" y="2501"/>
                <a:ext cx="356" cy="34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53345" name="Group 153"/>
            <p:cNvGrpSpPr>
              <a:grpSpLocks/>
            </p:cNvGrpSpPr>
            <p:nvPr/>
          </p:nvGrpSpPr>
          <p:grpSpPr bwMode="auto">
            <a:xfrm>
              <a:off x="2080" y="2501"/>
              <a:ext cx="356" cy="346"/>
              <a:chOff x="2080" y="2501"/>
              <a:chExt cx="356" cy="346"/>
            </a:xfrm>
          </p:grpSpPr>
          <p:sp>
            <p:nvSpPr>
              <p:cNvPr id="53296" name="Rectangle 48"/>
              <p:cNvSpPr>
                <a:spLocks noChangeArrowheads="1"/>
              </p:cNvSpPr>
              <p:nvPr/>
            </p:nvSpPr>
            <p:spPr bwMode="auto">
              <a:xfrm>
                <a:off x="2123" y="2501"/>
                <a:ext cx="270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hangingPunct="0"/>
                <a:r>
                  <a:rPr lang="en-US" altLang="zh-CN" sz="1200" b="1">
                    <a:solidFill>
                      <a:srgbClr val="0000FF"/>
                    </a:solidFill>
                    <a:latin typeface="Arial" pitchFamily="34" charset="0"/>
                    <a:ea typeface="MS Mincho" pitchFamily="49" charset="-128"/>
                  </a:rPr>
                  <a:t>ʃ</a:t>
                </a:r>
                <a:endParaRPr lang="en-US" altLang="zh-CN" sz="900">
                  <a:latin typeface="Arial" pitchFamily="34" charset="0"/>
                  <a:ea typeface="song"/>
                  <a:cs typeface="song"/>
                </a:endParaRPr>
              </a:p>
              <a:p>
                <a:pPr algn="ctr" eaLnBrk="0" hangingPunct="0"/>
                <a:endParaRPr lang="en-US" altLang="zh-CN">
                  <a:latin typeface="Arial" pitchFamily="34" charset="0"/>
                </a:endParaRPr>
              </a:p>
            </p:txBody>
          </p:sp>
          <p:sp>
            <p:nvSpPr>
              <p:cNvPr id="53400" name="Rectangle 152"/>
              <p:cNvSpPr>
                <a:spLocks noChangeArrowheads="1"/>
              </p:cNvSpPr>
              <p:nvPr/>
            </p:nvSpPr>
            <p:spPr bwMode="auto">
              <a:xfrm>
                <a:off x="2080" y="2501"/>
                <a:ext cx="356" cy="34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53347" name="Group 155"/>
            <p:cNvGrpSpPr>
              <a:grpSpLocks/>
            </p:cNvGrpSpPr>
            <p:nvPr/>
          </p:nvGrpSpPr>
          <p:grpSpPr bwMode="auto">
            <a:xfrm>
              <a:off x="2436" y="2501"/>
              <a:ext cx="356" cy="346"/>
              <a:chOff x="2436" y="2501"/>
              <a:chExt cx="356" cy="346"/>
            </a:xfrm>
          </p:grpSpPr>
          <p:sp>
            <p:nvSpPr>
              <p:cNvPr id="53297" name="Rectangle 49"/>
              <p:cNvSpPr>
                <a:spLocks noChangeArrowheads="1"/>
              </p:cNvSpPr>
              <p:nvPr/>
            </p:nvSpPr>
            <p:spPr bwMode="auto">
              <a:xfrm>
                <a:off x="2479" y="2501"/>
                <a:ext cx="270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hangingPunct="0"/>
                <a:r>
                  <a:rPr lang="en-US" altLang="zh-CN" sz="1200" b="1">
                    <a:solidFill>
                      <a:srgbClr val="0000FF"/>
                    </a:solidFill>
                    <a:latin typeface="Arial" pitchFamily="34" charset="0"/>
                  </a:rPr>
                  <a:t>s</a:t>
                </a:r>
                <a:endParaRPr lang="en-US" altLang="zh-CN" sz="900">
                  <a:latin typeface="Arial" pitchFamily="34" charset="0"/>
                  <a:ea typeface="song"/>
                  <a:cs typeface="song"/>
                </a:endParaRPr>
              </a:p>
              <a:p>
                <a:pPr algn="ctr" eaLnBrk="0" hangingPunct="0"/>
                <a:endParaRPr lang="en-US" altLang="zh-CN">
                  <a:latin typeface="Arial" pitchFamily="34" charset="0"/>
                </a:endParaRPr>
              </a:p>
            </p:txBody>
          </p:sp>
          <p:sp>
            <p:nvSpPr>
              <p:cNvPr id="53402" name="Rectangle 154"/>
              <p:cNvSpPr>
                <a:spLocks noChangeArrowheads="1"/>
              </p:cNvSpPr>
              <p:nvPr/>
            </p:nvSpPr>
            <p:spPr bwMode="auto">
              <a:xfrm>
                <a:off x="2436" y="2501"/>
                <a:ext cx="356" cy="34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53349" name="Group 157"/>
            <p:cNvGrpSpPr>
              <a:grpSpLocks/>
            </p:cNvGrpSpPr>
            <p:nvPr/>
          </p:nvGrpSpPr>
          <p:grpSpPr bwMode="auto">
            <a:xfrm>
              <a:off x="2792" y="2501"/>
              <a:ext cx="356" cy="346"/>
              <a:chOff x="2792" y="2501"/>
              <a:chExt cx="356" cy="346"/>
            </a:xfrm>
          </p:grpSpPr>
          <p:sp>
            <p:nvSpPr>
              <p:cNvPr id="53298" name="Rectangle 50"/>
              <p:cNvSpPr>
                <a:spLocks noChangeArrowheads="1"/>
              </p:cNvSpPr>
              <p:nvPr/>
            </p:nvSpPr>
            <p:spPr bwMode="auto">
              <a:xfrm>
                <a:off x="2835" y="2501"/>
                <a:ext cx="270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hangingPunct="0"/>
                <a:r>
                  <a:rPr lang="en-US" altLang="zh-CN" sz="1200" b="1">
                    <a:solidFill>
                      <a:srgbClr val="0000FF"/>
                    </a:solidFill>
                    <a:latin typeface="Arial" pitchFamily="34" charset="0"/>
                  </a:rPr>
                  <a:t>θ</a:t>
                </a:r>
                <a:endParaRPr lang="en-US" altLang="zh-CN" sz="900">
                  <a:latin typeface="Arial" pitchFamily="34" charset="0"/>
                  <a:ea typeface="song"/>
                  <a:cs typeface="song"/>
                </a:endParaRPr>
              </a:p>
              <a:p>
                <a:pPr algn="ctr" eaLnBrk="0" hangingPunct="0"/>
                <a:endParaRPr lang="en-US" altLang="zh-CN">
                  <a:latin typeface="Arial" pitchFamily="34" charset="0"/>
                </a:endParaRPr>
              </a:p>
            </p:txBody>
          </p:sp>
          <p:sp>
            <p:nvSpPr>
              <p:cNvPr id="53404" name="Rectangle 156"/>
              <p:cNvSpPr>
                <a:spLocks noChangeArrowheads="1"/>
              </p:cNvSpPr>
              <p:nvPr/>
            </p:nvSpPr>
            <p:spPr bwMode="auto">
              <a:xfrm>
                <a:off x="2792" y="2501"/>
                <a:ext cx="356" cy="34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53351" name="Group 159"/>
            <p:cNvGrpSpPr>
              <a:grpSpLocks/>
            </p:cNvGrpSpPr>
            <p:nvPr/>
          </p:nvGrpSpPr>
          <p:grpSpPr bwMode="auto">
            <a:xfrm>
              <a:off x="3148" y="2501"/>
              <a:ext cx="356" cy="346"/>
              <a:chOff x="3148" y="2501"/>
              <a:chExt cx="356" cy="346"/>
            </a:xfrm>
          </p:grpSpPr>
          <p:sp>
            <p:nvSpPr>
              <p:cNvPr id="53299" name="Rectangle 51"/>
              <p:cNvSpPr>
                <a:spLocks noChangeArrowheads="1"/>
              </p:cNvSpPr>
              <p:nvPr/>
            </p:nvSpPr>
            <p:spPr bwMode="auto">
              <a:xfrm>
                <a:off x="3191" y="2501"/>
                <a:ext cx="270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hangingPunct="0"/>
                <a:r>
                  <a:rPr lang="en-US" altLang="zh-CN" sz="1200" b="1">
                    <a:solidFill>
                      <a:srgbClr val="0000FF"/>
                    </a:solidFill>
                    <a:latin typeface="Arial" pitchFamily="34" charset="0"/>
                  </a:rPr>
                  <a:t>h</a:t>
                </a:r>
                <a:endParaRPr lang="en-US" altLang="zh-CN" sz="900">
                  <a:latin typeface="Arial" pitchFamily="34" charset="0"/>
                  <a:ea typeface="song"/>
                  <a:cs typeface="song"/>
                </a:endParaRPr>
              </a:p>
              <a:p>
                <a:pPr algn="ctr" eaLnBrk="0" hangingPunct="0"/>
                <a:endParaRPr lang="en-US" altLang="zh-CN">
                  <a:latin typeface="Arial" pitchFamily="34" charset="0"/>
                </a:endParaRPr>
              </a:p>
            </p:txBody>
          </p:sp>
          <p:sp>
            <p:nvSpPr>
              <p:cNvPr id="53406" name="Rectangle 158"/>
              <p:cNvSpPr>
                <a:spLocks noChangeArrowheads="1"/>
              </p:cNvSpPr>
              <p:nvPr/>
            </p:nvSpPr>
            <p:spPr bwMode="auto">
              <a:xfrm>
                <a:off x="3148" y="2501"/>
                <a:ext cx="356" cy="34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53353" name="Group 161"/>
            <p:cNvGrpSpPr>
              <a:grpSpLocks/>
            </p:cNvGrpSpPr>
            <p:nvPr/>
          </p:nvGrpSpPr>
          <p:grpSpPr bwMode="auto">
            <a:xfrm>
              <a:off x="1724" y="2847"/>
              <a:ext cx="356" cy="346"/>
              <a:chOff x="1724" y="2847"/>
              <a:chExt cx="356" cy="346"/>
            </a:xfrm>
          </p:grpSpPr>
          <p:sp>
            <p:nvSpPr>
              <p:cNvPr id="53301" name="Rectangle 53"/>
              <p:cNvSpPr>
                <a:spLocks noChangeArrowheads="1"/>
              </p:cNvSpPr>
              <p:nvPr/>
            </p:nvSpPr>
            <p:spPr bwMode="auto">
              <a:xfrm>
                <a:off x="1767" y="2847"/>
                <a:ext cx="270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hangingPunct="0"/>
                <a:r>
                  <a:rPr lang="en-US" altLang="zh-CN" sz="1200" b="1">
                    <a:solidFill>
                      <a:srgbClr val="0000FF"/>
                    </a:solidFill>
                    <a:latin typeface="Arial" pitchFamily="34" charset="0"/>
                  </a:rPr>
                  <a:t>v</a:t>
                </a:r>
                <a:endParaRPr lang="en-US" altLang="zh-CN" sz="900">
                  <a:latin typeface="Arial" pitchFamily="34" charset="0"/>
                  <a:ea typeface="song"/>
                  <a:cs typeface="song"/>
                </a:endParaRPr>
              </a:p>
              <a:p>
                <a:pPr algn="ctr" eaLnBrk="0" hangingPunct="0"/>
                <a:endParaRPr lang="en-US" altLang="zh-CN">
                  <a:latin typeface="Arial" pitchFamily="34" charset="0"/>
                </a:endParaRPr>
              </a:p>
            </p:txBody>
          </p:sp>
          <p:sp>
            <p:nvSpPr>
              <p:cNvPr id="53408" name="Rectangle 160"/>
              <p:cNvSpPr>
                <a:spLocks noChangeArrowheads="1"/>
              </p:cNvSpPr>
              <p:nvPr/>
            </p:nvSpPr>
            <p:spPr bwMode="auto">
              <a:xfrm>
                <a:off x="1724" y="2847"/>
                <a:ext cx="356" cy="34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53355" name="Group 163"/>
            <p:cNvGrpSpPr>
              <a:grpSpLocks/>
            </p:cNvGrpSpPr>
            <p:nvPr/>
          </p:nvGrpSpPr>
          <p:grpSpPr bwMode="auto">
            <a:xfrm>
              <a:off x="2080" y="2847"/>
              <a:ext cx="356" cy="346"/>
              <a:chOff x="2080" y="2847"/>
              <a:chExt cx="356" cy="346"/>
            </a:xfrm>
          </p:grpSpPr>
          <p:sp>
            <p:nvSpPr>
              <p:cNvPr id="53302" name="Rectangle 54"/>
              <p:cNvSpPr>
                <a:spLocks noChangeArrowheads="1"/>
              </p:cNvSpPr>
              <p:nvPr/>
            </p:nvSpPr>
            <p:spPr bwMode="auto">
              <a:xfrm>
                <a:off x="2123" y="2847"/>
                <a:ext cx="270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hangingPunct="0"/>
                <a:r>
                  <a:rPr lang="en-US" altLang="zh-CN" sz="1200" b="1">
                    <a:solidFill>
                      <a:srgbClr val="0000FF"/>
                    </a:solidFill>
                    <a:latin typeface="Arial" pitchFamily="34" charset="0"/>
                    <a:ea typeface="MS Mincho" pitchFamily="49" charset="-128"/>
                  </a:rPr>
                  <a:t>ʒ</a:t>
                </a:r>
                <a:endParaRPr lang="en-US" altLang="zh-CN" sz="900">
                  <a:latin typeface="Arial" pitchFamily="34" charset="0"/>
                  <a:ea typeface="song"/>
                  <a:cs typeface="song"/>
                </a:endParaRPr>
              </a:p>
              <a:p>
                <a:pPr algn="ctr" eaLnBrk="0" hangingPunct="0"/>
                <a:endParaRPr lang="en-US" altLang="zh-CN">
                  <a:latin typeface="Arial" pitchFamily="34" charset="0"/>
                </a:endParaRPr>
              </a:p>
            </p:txBody>
          </p:sp>
          <p:sp>
            <p:nvSpPr>
              <p:cNvPr id="53410" name="Rectangle 162"/>
              <p:cNvSpPr>
                <a:spLocks noChangeArrowheads="1"/>
              </p:cNvSpPr>
              <p:nvPr/>
            </p:nvSpPr>
            <p:spPr bwMode="auto">
              <a:xfrm>
                <a:off x="2080" y="2847"/>
                <a:ext cx="356" cy="34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53357" name="Group 165"/>
            <p:cNvGrpSpPr>
              <a:grpSpLocks/>
            </p:cNvGrpSpPr>
            <p:nvPr/>
          </p:nvGrpSpPr>
          <p:grpSpPr bwMode="auto">
            <a:xfrm>
              <a:off x="2436" y="2847"/>
              <a:ext cx="356" cy="346"/>
              <a:chOff x="2436" y="2847"/>
              <a:chExt cx="356" cy="346"/>
            </a:xfrm>
          </p:grpSpPr>
          <p:sp>
            <p:nvSpPr>
              <p:cNvPr id="53303" name="Rectangle 55"/>
              <p:cNvSpPr>
                <a:spLocks noChangeArrowheads="1"/>
              </p:cNvSpPr>
              <p:nvPr/>
            </p:nvSpPr>
            <p:spPr bwMode="auto">
              <a:xfrm>
                <a:off x="2479" y="2847"/>
                <a:ext cx="270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hangingPunct="0"/>
                <a:r>
                  <a:rPr lang="en-US" altLang="zh-CN" sz="1200" b="1">
                    <a:solidFill>
                      <a:srgbClr val="0000FF"/>
                    </a:solidFill>
                    <a:latin typeface="Arial" pitchFamily="34" charset="0"/>
                  </a:rPr>
                  <a:t>z</a:t>
                </a:r>
                <a:endParaRPr lang="en-US" altLang="zh-CN" sz="900">
                  <a:latin typeface="Arial" pitchFamily="34" charset="0"/>
                  <a:ea typeface="song"/>
                  <a:cs typeface="song"/>
                </a:endParaRPr>
              </a:p>
              <a:p>
                <a:pPr algn="ctr" eaLnBrk="0" hangingPunct="0"/>
                <a:endParaRPr lang="en-US" altLang="zh-CN">
                  <a:latin typeface="Arial" pitchFamily="34" charset="0"/>
                </a:endParaRPr>
              </a:p>
            </p:txBody>
          </p:sp>
          <p:sp>
            <p:nvSpPr>
              <p:cNvPr id="53412" name="Rectangle 164"/>
              <p:cNvSpPr>
                <a:spLocks noChangeArrowheads="1"/>
              </p:cNvSpPr>
              <p:nvPr/>
            </p:nvSpPr>
            <p:spPr bwMode="auto">
              <a:xfrm>
                <a:off x="2436" y="2847"/>
                <a:ext cx="356" cy="34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53359" name="Group 167"/>
            <p:cNvGrpSpPr>
              <a:grpSpLocks/>
            </p:cNvGrpSpPr>
            <p:nvPr/>
          </p:nvGrpSpPr>
          <p:grpSpPr bwMode="auto">
            <a:xfrm>
              <a:off x="2792" y="2847"/>
              <a:ext cx="356" cy="346"/>
              <a:chOff x="2792" y="2847"/>
              <a:chExt cx="356" cy="346"/>
            </a:xfrm>
          </p:grpSpPr>
          <p:sp>
            <p:nvSpPr>
              <p:cNvPr id="53304" name="Rectangle 56"/>
              <p:cNvSpPr>
                <a:spLocks noChangeArrowheads="1"/>
              </p:cNvSpPr>
              <p:nvPr/>
            </p:nvSpPr>
            <p:spPr bwMode="auto">
              <a:xfrm>
                <a:off x="2835" y="2847"/>
                <a:ext cx="270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hangingPunct="0"/>
                <a:r>
                  <a:rPr lang="en-US" altLang="zh-CN" sz="1200" b="1">
                    <a:solidFill>
                      <a:srgbClr val="0000FF"/>
                    </a:solidFill>
                    <a:latin typeface="Arial" pitchFamily="34" charset="0"/>
                  </a:rPr>
                  <a:t>ð</a:t>
                </a:r>
                <a:endParaRPr lang="en-US" altLang="zh-CN" sz="900">
                  <a:latin typeface="Arial" pitchFamily="34" charset="0"/>
                  <a:ea typeface="song"/>
                  <a:cs typeface="song"/>
                </a:endParaRPr>
              </a:p>
              <a:p>
                <a:pPr algn="ctr" eaLnBrk="0" hangingPunct="0"/>
                <a:endParaRPr lang="en-US" altLang="zh-CN">
                  <a:latin typeface="Arial" pitchFamily="34" charset="0"/>
                </a:endParaRPr>
              </a:p>
            </p:txBody>
          </p:sp>
          <p:sp>
            <p:nvSpPr>
              <p:cNvPr id="53414" name="Rectangle 166"/>
              <p:cNvSpPr>
                <a:spLocks noChangeArrowheads="1"/>
              </p:cNvSpPr>
              <p:nvPr/>
            </p:nvSpPr>
            <p:spPr bwMode="auto">
              <a:xfrm>
                <a:off x="2792" y="2847"/>
                <a:ext cx="356" cy="34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53361" name="Group 169"/>
            <p:cNvGrpSpPr>
              <a:grpSpLocks/>
            </p:cNvGrpSpPr>
            <p:nvPr/>
          </p:nvGrpSpPr>
          <p:grpSpPr bwMode="auto">
            <a:xfrm>
              <a:off x="3148" y="2847"/>
              <a:ext cx="356" cy="346"/>
              <a:chOff x="3148" y="2847"/>
              <a:chExt cx="356" cy="346"/>
            </a:xfrm>
          </p:grpSpPr>
          <p:sp>
            <p:nvSpPr>
              <p:cNvPr id="53305" name="Rectangle 57"/>
              <p:cNvSpPr>
                <a:spLocks noChangeArrowheads="1"/>
              </p:cNvSpPr>
              <p:nvPr/>
            </p:nvSpPr>
            <p:spPr bwMode="auto">
              <a:xfrm>
                <a:off x="3191" y="2847"/>
                <a:ext cx="270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hangingPunct="0"/>
                <a:r>
                  <a:rPr lang="en-US" altLang="zh-CN" sz="1200" b="1">
                    <a:solidFill>
                      <a:srgbClr val="0000FF"/>
                    </a:solidFill>
                    <a:latin typeface="Arial" pitchFamily="34" charset="0"/>
                  </a:rPr>
                  <a:t>r</a:t>
                </a:r>
                <a:endParaRPr lang="en-US" altLang="zh-CN" sz="900">
                  <a:latin typeface="Arial" pitchFamily="34" charset="0"/>
                  <a:ea typeface="song"/>
                  <a:cs typeface="song"/>
                </a:endParaRPr>
              </a:p>
              <a:p>
                <a:pPr algn="ctr" eaLnBrk="0" hangingPunct="0"/>
                <a:endParaRPr lang="en-US" altLang="zh-CN">
                  <a:latin typeface="Arial" pitchFamily="34" charset="0"/>
                </a:endParaRPr>
              </a:p>
            </p:txBody>
          </p:sp>
          <p:sp>
            <p:nvSpPr>
              <p:cNvPr id="53416" name="Rectangle 168"/>
              <p:cNvSpPr>
                <a:spLocks noChangeArrowheads="1"/>
              </p:cNvSpPr>
              <p:nvPr/>
            </p:nvSpPr>
            <p:spPr bwMode="auto">
              <a:xfrm>
                <a:off x="3148" y="2847"/>
                <a:ext cx="356" cy="34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53363" name="Group 171"/>
            <p:cNvGrpSpPr>
              <a:grpSpLocks/>
            </p:cNvGrpSpPr>
            <p:nvPr/>
          </p:nvGrpSpPr>
          <p:grpSpPr bwMode="auto">
            <a:xfrm>
              <a:off x="3504" y="2847"/>
              <a:ext cx="356" cy="346"/>
              <a:chOff x="3504" y="2847"/>
              <a:chExt cx="356" cy="346"/>
            </a:xfrm>
          </p:grpSpPr>
          <p:sp>
            <p:nvSpPr>
              <p:cNvPr id="53306" name="Rectangle 58"/>
              <p:cNvSpPr>
                <a:spLocks noChangeArrowheads="1" noTextEdit="1"/>
              </p:cNvSpPr>
              <p:nvPr/>
            </p:nvSpPr>
            <p:spPr bwMode="auto">
              <a:xfrm>
                <a:off x="3504" y="2847"/>
                <a:ext cx="356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53418" name="Rectangle 170"/>
              <p:cNvSpPr>
                <a:spLocks noChangeArrowheads="1"/>
              </p:cNvSpPr>
              <p:nvPr/>
            </p:nvSpPr>
            <p:spPr bwMode="auto">
              <a:xfrm>
                <a:off x="3504" y="2847"/>
                <a:ext cx="356" cy="34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53365" name="Group 173"/>
            <p:cNvGrpSpPr>
              <a:grpSpLocks/>
            </p:cNvGrpSpPr>
            <p:nvPr/>
          </p:nvGrpSpPr>
          <p:grpSpPr bwMode="auto">
            <a:xfrm>
              <a:off x="367" y="3193"/>
              <a:ext cx="1357" cy="461"/>
              <a:chOff x="367" y="3193"/>
              <a:chExt cx="1357" cy="461"/>
            </a:xfrm>
          </p:grpSpPr>
          <p:sp>
            <p:nvSpPr>
              <p:cNvPr id="53307" name="Rectangle 59"/>
              <p:cNvSpPr>
                <a:spLocks noChangeArrowheads="1"/>
              </p:cNvSpPr>
              <p:nvPr/>
            </p:nvSpPr>
            <p:spPr bwMode="auto">
              <a:xfrm>
                <a:off x="410" y="3193"/>
                <a:ext cx="1271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eaLnBrk="0" hangingPunct="0"/>
                <a:r>
                  <a:rPr lang="zh-CN" altLang="en-US" sz="1200">
                    <a:solidFill>
                      <a:schemeClr val="bg1"/>
                    </a:solidFill>
                    <a:latin typeface="Arial" pitchFamily="34" charset="0"/>
                  </a:rPr>
                  <a:t>破擦音</a:t>
                </a:r>
                <a:r>
                  <a:rPr lang="en-US" altLang="zh-CN" sz="1200">
                    <a:solidFill>
                      <a:schemeClr val="bg1"/>
                    </a:solidFill>
                    <a:latin typeface="Arial" pitchFamily="34" charset="0"/>
                  </a:rPr>
                  <a:t>Affricate Consonants</a:t>
                </a:r>
              </a:p>
              <a:p>
                <a:pPr eaLnBrk="0" hangingPunct="0"/>
                <a:endParaRPr lang="en-US" altLang="zh-CN">
                  <a:latin typeface="Arial" pitchFamily="34" charset="0"/>
                </a:endParaRPr>
              </a:p>
            </p:txBody>
          </p:sp>
          <p:sp>
            <p:nvSpPr>
              <p:cNvPr id="53420" name="Rectangle 172"/>
              <p:cNvSpPr>
                <a:spLocks noChangeArrowheads="1"/>
              </p:cNvSpPr>
              <p:nvPr/>
            </p:nvSpPr>
            <p:spPr bwMode="auto">
              <a:xfrm>
                <a:off x="367" y="3193"/>
                <a:ext cx="1357" cy="46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53367" name="Group 175"/>
            <p:cNvGrpSpPr>
              <a:grpSpLocks/>
            </p:cNvGrpSpPr>
            <p:nvPr/>
          </p:nvGrpSpPr>
          <p:grpSpPr bwMode="auto">
            <a:xfrm>
              <a:off x="1724" y="3193"/>
              <a:ext cx="356" cy="461"/>
              <a:chOff x="1724" y="3193"/>
              <a:chExt cx="356" cy="461"/>
            </a:xfrm>
          </p:grpSpPr>
          <p:sp>
            <p:nvSpPr>
              <p:cNvPr id="53308" name="Rectangle 60"/>
              <p:cNvSpPr>
                <a:spLocks noChangeArrowheads="1"/>
              </p:cNvSpPr>
              <p:nvPr/>
            </p:nvSpPr>
            <p:spPr bwMode="auto">
              <a:xfrm>
                <a:off x="1767" y="3193"/>
                <a:ext cx="270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hangingPunct="0"/>
                <a:r>
                  <a:rPr lang="en-US" altLang="zh-CN" sz="1200" b="1">
                    <a:solidFill>
                      <a:srgbClr val="0000FF"/>
                    </a:solidFill>
                    <a:latin typeface="Arial" pitchFamily="34" charset="0"/>
                  </a:rPr>
                  <a:t>(tr)</a:t>
                </a:r>
                <a:endParaRPr lang="en-US" altLang="zh-CN" sz="900">
                  <a:latin typeface="Arial" pitchFamily="34" charset="0"/>
                  <a:ea typeface="song"/>
                  <a:cs typeface="song"/>
                </a:endParaRPr>
              </a:p>
              <a:p>
                <a:pPr algn="ctr" eaLnBrk="0" hangingPunct="0"/>
                <a:endParaRPr lang="en-US" altLang="zh-CN">
                  <a:latin typeface="Arial" pitchFamily="34" charset="0"/>
                </a:endParaRPr>
              </a:p>
            </p:txBody>
          </p:sp>
          <p:sp>
            <p:nvSpPr>
              <p:cNvPr id="53422" name="Rectangle 174"/>
              <p:cNvSpPr>
                <a:spLocks noChangeArrowheads="1"/>
              </p:cNvSpPr>
              <p:nvPr/>
            </p:nvSpPr>
            <p:spPr bwMode="auto">
              <a:xfrm>
                <a:off x="1724" y="3193"/>
                <a:ext cx="356" cy="46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53369" name="Group 177"/>
            <p:cNvGrpSpPr>
              <a:grpSpLocks/>
            </p:cNvGrpSpPr>
            <p:nvPr/>
          </p:nvGrpSpPr>
          <p:grpSpPr bwMode="auto">
            <a:xfrm>
              <a:off x="2080" y="3193"/>
              <a:ext cx="356" cy="461"/>
              <a:chOff x="2080" y="3193"/>
              <a:chExt cx="356" cy="461"/>
            </a:xfrm>
          </p:grpSpPr>
          <p:sp>
            <p:nvSpPr>
              <p:cNvPr id="53309" name="Rectangle 61"/>
              <p:cNvSpPr>
                <a:spLocks noChangeArrowheads="1"/>
              </p:cNvSpPr>
              <p:nvPr/>
            </p:nvSpPr>
            <p:spPr bwMode="auto">
              <a:xfrm>
                <a:off x="2123" y="3193"/>
                <a:ext cx="270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hangingPunct="0"/>
                <a:r>
                  <a:rPr lang="en-US" altLang="zh-CN" sz="1200" b="1">
                    <a:solidFill>
                      <a:srgbClr val="0000FF"/>
                    </a:solidFill>
                    <a:latin typeface="Arial" pitchFamily="34" charset="0"/>
                  </a:rPr>
                  <a:t>(dr)</a:t>
                </a:r>
                <a:endParaRPr lang="en-US" altLang="zh-CN" sz="900">
                  <a:latin typeface="Arial" pitchFamily="34" charset="0"/>
                  <a:ea typeface="song"/>
                  <a:cs typeface="song"/>
                </a:endParaRPr>
              </a:p>
              <a:p>
                <a:pPr algn="ctr" eaLnBrk="0" hangingPunct="0"/>
                <a:endParaRPr lang="en-US" altLang="zh-CN">
                  <a:latin typeface="Arial" pitchFamily="34" charset="0"/>
                </a:endParaRPr>
              </a:p>
            </p:txBody>
          </p:sp>
          <p:sp>
            <p:nvSpPr>
              <p:cNvPr id="53424" name="Rectangle 176"/>
              <p:cNvSpPr>
                <a:spLocks noChangeArrowheads="1"/>
              </p:cNvSpPr>
              <p:nvPr/>
            </p:nvSpPr>
            <p:spPr bwMode="auto">
              <a:xfrm>
                <a:off x="2080" y="3193"/>
                <a:ext cx="356" cy="46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53371" name="Group 179"/>
            <p:cNvGrpSpPr>
              <a:grpSpLocks/>
            </p:cNvGrpSpPr>
            <p:nvPr/>
          </p:nvGrpSpPr>
          <p:grpSpPr bwMode="auto">
            <a:xfrm>
              <a:off x="2436" y="3193"/>
              <a:ext cx="356" cy="461"/>
              <a:chOff x="2436" y="3193"/>
              <a:chExt cx="356" cy="461"/>
            </a:xfrm>
          </p:grpSpPr>
          <p:sp>
            <p:nvSpPr>
              <p:cNvPr id="53310" name="Rectangle 62"/>
              <p:cNvSpPr>
                <a:spLocks noChangeArrowheads="1"/>
              </p:cNvSpPr>
              <p:nvPr/>
            </p:nvSpPr>
            <p:spPr bwMode="auto">
              <a:xfrm>
                <a:off x="2479" y="3193"/>
                <a:ext cx="270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hangingPunct="0"/>
                <a:r>
                  <a:rPr lang="en-US" altLang="zh-CN" sz="1200" b="1">
                    <a:solidFill>
                      <a:srgbClr val="0000FF"/>
                    </a:solidFill>
                    <a:latin typeface="Arial" pitchFamily="34" charset="0"/>
                  </a:rPr>
                  <a:t>(ts)</a:t>
                </a:r>
                <a:endParaRPr lang="en-US" altLang="zh-CN" sz="900">
                  <a:latin typeface="Arial" pitchFamily="34" charset="0"/>
                  <a:ea typeface="song"/>
                  <a:cs typeface="song"/>
                </a:endParaRPr>
              </a:p>
              <a:p>
                <a:pPr algn="ctr" eaLnBrk="0" hangingPunct="0"/>
                <a:endParaRPr lang="en-US" altLang="zh-CN">
                  <a:latin typeface="Arial" pitchFamily="34" charset="0"/>
                </a:endParaRPr>
              </a:p>
            </p:txBody>
          </p:sp>
          <p:sp>
            <p:nvSpPr>
              <p:cNvPr id="53426" name="Rectangle 178"/>
              <p:cNvSpPr>
                <a:spLocks noChangeArrowheads="1"/>
              </p:cNvSpPr>
              <p:nvPr/>
            </p:nvSpPr>
            <p:spPr bwMode="auto">
              <a:xfrm>
                <a:off x="2436" y="3193"/>
                <a:ext cx="356" cy="46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53373" name="Group 181"/>
            <p:cNvGrpSpPr>
              <a:grpSpLocks/>
            </p:cNvGrpSpPr>
            <p:nvPr/>
          </p:nvGrpSpPr>
          <p:grpSpPr bwMode="auto">
            <a:xfrm>
              <a:off x="2792" y="3193"/>
              <a:ext cx="356" cy="461"/>
              <a:chOff x="2792" y="3193"/>
              <a:chExt cx="356" cy="461"/>
            </a:xfrm>
          </p:grpSpPr>
          <p:sp>
            <p:nvSpPr>
              <p:cNvPr id="53311" name="Rectangle 63"/>
              <p:cNvSpPr>
                <a:spLocks noChangeArrowheads="1"/>
              </p:cNvSpPr>
              <p:nvPr/>
            </p:nvSpPr>
            <p:spPr bwMode="auto">
              <a:xfrm>
                <a:off x="2835" y="3193"/>
                <a:ext cx="270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hangingPunct="0"/>
                <a:r>
                  <a:rPr lang="en-US" altLang="zh-CN" sz="1600" b="1" dirty="0">
                    <a:solidFill>
                      <a:srgbClr val="0000FF"/>
                    </a:solidFill>
                    <a:latin typeface="Arial" pitchFamily="34" charset="0"/>
                  </a:rPr>
                  <a:t>(</a:t>
                </a:r>
                <a:r>
                  <a:rPr lang="en-US" altLang="zh-CN" sz="1600" b="1" dirty="0">
                    <a:solidFill>
                      <a:srgbClr val="0000FF"/>
                    </a:solidFill>
                    <a:latin typeface="Arial" pitchFamily="34" charset="0"/>
                    <a:ea typeface="MS Mincho" pitchFamily="49" charset="-128"/>
                  </a:rPr>
                  <a:t>ʣ</a:t>
                </a:r>
                <a:r>
                  <a:rPr lang="en-US" altLang="zh-CN" sz="1600" b="1" dirty="0">
                    <a:solidFill>
                      <a:srgbClr val="0000FF"/>
                    </a:solidFill>
                    <a:latin typeface="Arial" pitchFamily="34" charset="0"/>
                  </a:rPr>
                  <a:t>)</a:t>
                </a:r>
                <a:endParaRPr lang="en-US" altLang="zh-CN" sz="1600" dirty="0">
                  <a:latin typeface="Arial" pitchFamily="34" charset="0"/>
                  <a:ea typeface="song"/>
                  <a:cs typeface="song"/>
                </a:endParaRPr>
              </a:p>
              <a:p>
                <a:pPr algn="ctr" eaLnBrk="0" hangingPunct="0"/>
                <a:endParaRPr lang="en-US" altLang="zh-CN" sz="1000" dirty="0">
                  <a:latin typeface="Arial" pitchFamily="34" charset="0"/>
                </a:endParaRPr>
              </a:p>
            </p:txBody>
          </p:sp>
          <p:sp>
            <p:nvSpPr>
              <p:cNvPr id="53428" name="Rectangle 180"/>
              <p:cNvSpPr>
                <a:spLocks noChangeArrowheads="1"/>
              </p:cNvSpPr>
              <p:nvPr/>
            </p:nvSpPr>
            <p:spPr bwMode="auto">
              <a:xfrm>
                <a:off x="2792" y="3193"/>
                <a:ext cx="356" cy="46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53375" name="Group 183"/>
            <p:cNvGrpSpPr>
              <a:grpSpLocks/>
            </p:cNvGrpSpPr>
            <p:nvPr/>
          </p:nvGrpSpPr>
          <p:grpSpPr bwMode="auto">
            <a:xfrm>
              <a:off x="3148" y="3193"/>
              <a:ext cx="356" cy="461"/>
              <a:chOff x="3148" y="3193"/>
              <a:chExt cx="356" cy="461"/>
            </a:xfrm>
          </p:grpSpPr>
          <p:sp>
            <p:nvSpPr>
              <p:cNvPr id="53312" name="Rectangle 64"/>
              <p:cNvSpPr>
                <a:spLocks noChangeArrowheads="1"/>
              </p:cNvSpPr>
              <p:nvPr/>
            </p:nvSpPr>
            <p:spPr bwMode="auto">
              <a:xfrm>
                <a:off x="3191" y="3193"/>
                <a:ext cx="270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hangingPunct="0"/>
                <a:r>
                  <a:rPr lang="en-US" altLang="zh-CN" sz="1200" b="1">
                    <a:solidFill>
                      <a:srgbClr val="0000FF"/>
                    </a:solidFill>
                    <a:latin typeface="Arial" pitchFamily="34" charset="0"/>
                  </a:rPr>
                  <a:t>t</a:t>
                </a:r>
                <a:r>
                  <a:rPr lang="en-US" altLang="zh-CN" sz="1200" b="1">
                    <a:solidFill>
                      <a:srgbClr val="0000FF"/>
                    </a:solidFill>
                    <a:latin typeface="Arial" pitchFamily="34" charset="0"/>
                    <a:ea typeface="MS Mincho" pitchFamily="49" charset="-128"/>
                  </a:rPr>
                  <a:t>ʃ</a:t>
                </a:r>
                <a:endParaRPr lang="en-US" altLang="zh-CN" sz="900">
                  <a:latin typeface="Arial" pitchFamily="34" charset="0"/>
                  <a:ea typeface="song"/>
                  <a:cs typeface="song"/>
                </a:endParaRPr>
              </a:p>
              <a:p>
                <a:pPr algn="ctr" eaLnBrk="0" hangingPunct="0"/>
                <a:endParaRPr lang="en-US" altLang="zh-CN">
                  <a:latin typeface="Arial" pitchFamily="34" charset="0"/>
                </a:endParaRPr>
              </a:p>
            </p:txBody>
          </p:sp>
          <p:sp>
            <p:nvSpPr>
              <p:cNvPr id="53430" name="Rectangle 182"/>
              <p:cNvSpPr>
                <a:spLocks noChangeArrowheads="1"/>
              </p:cNvSpPr>
              <p:nvPr/>
            </p:nvSpPr>
            <p:spPr bwMode="auto">
              <a:xfrm>
                <a:off x="3148" y="3193"/>
                <a:ext cx="356" cy="46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53377" name="Group 185"/>
            <p:cNvGrpSpPr>
              <a:grpSpLocks/>
            </p:cNvGrpSpPr>
            <p:nvPr/>
          </p:nvGrpSpPr>
          <p:grpSpPr bwMode="auto">
            <a:xfrm>
              <a:off x="3504" y="3193"/>
              <a:ext cx="356" cy="461"/>
              <a:chOff x="3504" y="3193"/>
              <a:chExt cx="356" cy="461"/>
            </a:xfrm>
          </p:grpSpPr>
          <p:sp>
            <p:nvSpPr>
              <p:cNvPr id="53313" name="Rectangle 65"/>
              <p:cNvSpPr>
                <a:spLocks noChangeArrowheads="1"/>
              </p:cNvSpPr>
              <p:nvPr/>
            </p:nvSpPr>
            <p:spPr bwMode="auto">
              <a:xfrm>
                <a:off x="3547" y="3193"/>
                <a:ext cx="270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hangingPunct="0"/>
                <a:r>
                  <a:rPr lang="en-US" altLang="zh-CN" b="1">
                    <a:solidFill>
                      <a:srgbClr val="0000FF"/>
                    </a:solidFill>
                    <a:latin typeface="Arial" pitchFamily="34" charset="0"/>
                    <a:ea typeface="MS Mincho" pitchFamily="49" charset="-128"/>
                  </a:rPr>
                  <a:t>ʤ</a:t>
                </a:r>
                <a:endParaRPr lang="en-US" altLang="zh-CN">
                  <a:latin typeface="Arial" pitchFamily="34" charset="0"/>
                  <a:ea typeface="song"/>
                  <a:cs typeface="song"/>
                </a:endParaRPr>
              </a:p>
              <a:p>
                <a:pPr algn="ctr" eaLnBrk="0" hangingPunct="0"/>
                <a:endParaRPr lang="en-US" altLang="zh-CN" sz="1600">
                  <a:latin typeface="Arial" pitchFamily="34" charset="0"/>
                </a:endParaRPr>
              </a:p>
            </p:txBody>
          </p:sp>
          <p:sp>
            <p:nvSpPr>
              <p:cNvPr id="53432" name="Rectangle 184"/>
              <p:cNvSpPr>
                <a:spLocks noChangeArrowheads="1"/>
              </p:cNvSpPr>
              <p:nvPr/>
            </p:nvSpPr>
            <p:spPr bwMode="auto">
              <a:xfrm>
                <a:off x="3504" y="3193"/>
                <a:ext cx="356" cy="46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53379" name="Group 187"/>
            <p:cNvGrpSpPr>
              <a:grpSpLocks/>
            </p:cNvGrpSpPr>
            <p:nvPr/>
          </p:nvGrpSpPr>
          <p:grpSpPr bwMode="auto">
            <a:xfrm>
              <a:off x="367" y="3654"/>
              <a:ext cx="1357" cy="346"/>
              <a:chOff x="367" y="3654"/>
              <a:chExt cx="1357" cy="346"/>
            </a:xfrm>
          </p:grpSpPr>
          <p:sp>
            <p:nvSpPr>
              <p:cNvPr id="53314" name="Rectangle 66"/>
              <p:cNvSpPr>
                <a:spLocks noChangeArrowheads="1"/>
              </p:cNvSpPr>
              <p:nvPr/>
            </p:nvSpPr>
            <p:spPr bwMode="auto">
              <a:xfrm>
                <a:off x="410" y="3654"/>
                <a:ext cx="1271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eaLnBrk="0" hangingPunct="0"/>
                <a:r>
                  <a:rPr lang="zh-CN" altLang="en-US" sz="1200">
                    <a:solidFill>
                      <a:schemeClr val="bg1"/>
                    </a:solidFill>
                    <a:latin typeface="Arial" pitchFamily="34" charset="0"/>
                  </a:rPr>
                  <a:t>鼻音</a:t>
                </a:r>
                <a:r>
                  <a:rPr lang="en-US" altLang="zh-CN" sz="1200">
                    <a:solidFill>
                      <a:schemeClr val="bg1"/>
                    </a:solidFill>
                    <a:latin typeface="Arial" pitchFamily="34" charset="0"/>
                  </a:rPr>
                  <a:t>Nasal Consonants</a:t>
                </a:r>
                <a:endParaRPr lang="en-US" altLang="zh-CN" sz="900">
                  <a:solidFill>
                    <a:schemeClr val="bg1"/>
                  </a:solidFill>
                  <a:latin typeface="Arial" pitchFamily="34" charset="0"/>
                  <a:ea typeface="song"/>
                  <a:cs typeface="song"/>
                </a:endParaRPr>
              </a:p>
              <a:p>
                <a:pPr eaLnBrk="0" hangingPunct="0"/>
                <a:endParaRPr lang="en-US" altLang="zh-CN">
                  <a:solidFill>
                    <a:schemeClr val="bg1"/>
                  </a:solidFill>
                  <a:latin typeface="Arial" pitchFamily="34" charset="0"/>
                </a:endParaRPr>
              </a:p>
            </p:txBody>
          </p:sp>
          <p:sp>
            <p:nvSpPr>
              <p:cNvPr id="53434" name="Rectangle 186"/>
              <p:cNvSpPr>
                <a:spLocks noChangeArrowheads="1"/>
              </p:cNvSpPr>
              <p:nvPr/>
            </p:nvSpPr>
            <p:spPr bwMode="auto">
              <a:xfrm>
                <a:off x="367" y="3654"/>
                <a:ext cx="1357" cy="34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53381" name="Group 189"/>
            <p:cNvGrpSpPr>
              <a:grpSpLocks/>
            </p:cNvGrpSpPr>
            <p:nvPr/>
          </p:nvGrpSpPr>
          <p:grpSpPr bwMode="auto">
            <a:xfrm>
              <a:off x="1724" y="3654"/>
              <a:ext cx="356" cy="346"/>
              <a:chOff x="1724" y="3654"/>
              <a:chExt cx="356" cy="346"/>
            </a:xfrm>
          </p:grpSpPr>
          <p:sp>
            <p:nvSpPr>
              <p:cNvPr id="53315" name="Rectangle 67"/>
              <p:cNvSpPr>
                <a:spLocks noChangeArrowheads="1"/>
              </p:cNvSpPr>
              <p:nvPr/>
            </p:nvSpPr>
            <p:spPr bwMode="auto">
              <a:xfrm>
                <a:off x="1767" y="3654"/>
                <a:ext cx="270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hangingPunct="0"/>
                <a:r>
                  <a:rPr lang="en-US" altLang="zh-CN" sz="1200" b="1">
                    <a:solidFill>
                      <a:srgbClr val="0000FF"/>
                    </a:solidFill>
                    <a:latin typeface="Arial" pitchFamily="34" charset="0"/>
                  </a:rPr>
                  <a:t>m</a:t>
                </a:r>
                <a:endParaRPr lang="en-US" altLang="zh-CN" sz="900">
                  <a:latin typeface="Arial" pitchFamily="34" charset="0"/>
                  <a:ea typeface="song"/>
                  <a:cs typeface="song"/>
                </a:endParaRPr>
              </a:p>
              <a:p>
                <a:pPr algn="ctr" eaLnBrk="0" hangingPunct="0"/>
                <a:endParaRPr lang="en-US" altLang="zh-CN">
                  <a:latin typeface="Arial" pitchFamily="34" charset="0"/>
                </a:endParaRPr>
              </a:p>
            </p:txBody>
          </p:sp>
          <p:sp>
            <p:nvSpPr>
              <p:cNvPr id="53436" name="Rectangle 188"/>
              <p:cNvSpPr>
                <a:spLocks noChangeArrowheads="1"/>
              </p:cNvSpPr>
              <p:nvPr/>
            </p:nvSpPr>
            <p:spPr bwMode="auto">
              <a:xfrm>
                <a:off x="1724" y="3654"/>
                <a:ext cx="356" cy="34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53383" name="Group 191"/>
            <p:cNvGrpSpPr>
              <a:grpSpLocks/>
            </p:cNvGrpSpPr>
            <p:nvPr/>
          </p:nvGrpSpPr>
          <p:grpSpPr bwMode="auto">
            <a:xfrm>
              <a:off x="2080" y="3654"/>
              <a:ext cx="356" cy="346"/>
              <a:chOff x="2080" y="3654"/>
              <a:chExt cx="356" cy="346"/>
            </a:xfrm>
          </p:grpSpPr>
          <p:sp>
            <p:nvSpPr>
              <p:cNvPr id="53316" name="Rectangle 68"/>
              <p:cNvSpPr>
                <a:spLocks noChangeArrowheads="1"/>
              </p:cNvSpPr>
              <p:nvPr/>
            </p:nvSpPr>
            <p:spPr bwMode="auto">
              <a:xfrm>
                <a:off x="2123" y="3654"/>
                <a:ext cx="270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hangingPunct="0"/>
                <a:r>
                  <a:rPr lang="en-US" altLang="zh-CN" sz="1200" b="1">
                    <a:solidFill>
                      <a:srgbClr val="0000FF"/>
                    </a:solidFill>
                    <a:latin typeface="Arial" pitchFamily="34" charset="0"/>
                  </a:rPr>
                  <a:t>n</a:t>
                </a:r>
                <a:endParaRPr lang="en-US" altLang="zh-CN" sz="900">
                  <a:latin typeface="Arial" pitchFamily="34" charset="0"/>
                  <a:ea typeface="song"/>
                  <a:cs typeface="song"/>
                </a:endParaRPr>
              </a:p>
              <a:p>
                <a:pPr algn="ctr" eaLnBrk="0" hangingPunct="0"/>
                <a:endParaRPr lang="en-US" altLang="zh-CN">
                  <a:latin typeface="Arial" pitchFamily="34" charset="0"/>
                </a:endParaRPr>
              </a:p>
            </p:txBody>
          </p:sp>
          <p:sp>
            <p:nvSpPr>
              <p:cNvPr id="53438" name="Rectangle 190"/>
              <p:cNvSpPr>
                <a:spLocks noChangeArrowheads="1"/>
              </p:cNvSpPr>
              <p:nvPr/>
            </p:nvSpPr>
            <p:spPr bwMode="auto">
              <a:xfrm>
                <a:off x="2080" y="3654"/>
                <a:ext cx="356" cy="34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53385" name="Group 193"/>
            <p:cNvGrpSpPr>
              <a:grpSpLocks/>
            </p:cNvGrpSpPr>
            <p:nvPr/>
          </p:nvGrpSpPr>
          <p:grpSpPr bwMode="auto">
            <a:xfrm>
              <a:off x="2436" y="3654"/>
              <a:ext cx="356" cy="346"/>
              <a:chOff x="2436" y="3654"/>
              <a:chExt cx="356" cy="346"/>
            </a:xfrm>
          </p:grpSpPr>
          <p:sp>
            <p:nvSpPr>
              <p:cNvPr id="53317" name="Rectangle 69"/>
              <p:cNvSpPr>
                <a:spLocks noChangeArrowheads="1"/>
              </p:cNvSpPr>
              <p:nvPr/>
            </p:nvSpPr>
            <p:spPr bwMode="auto">
              <a:xfrm>
                <a:off x="2479" y="3654"/>
                <a:ext cx="270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hangingPunct="0"/>
                <a:r>
                  <a:rPr lang="en-US" altLang="zh-CN" sz="1200" b="1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ŋ</a:t>
                </a:r>
                <a:endParaRPr lang="en-US" altLang="zh-CN" sz="900">
                  <a:ea typeface="song"/>
                  <a:cs typeface="song"/>
                </a:endParaRPr>
              </a:p>
              <a:p>
                <a:pPr algn="ctr" eaLnBrk="0" hangingPunct="0"/>
                <a:endParaRPr lang="en-US" altLang="zh-CN">
                  <a:latin typeface="Arial" pitchFamily="34" charset="0"/>
                </a:endParaRPr>
              </a:p>
            </p:txBody>
          </p:sp>
          <p:sp>
            <p:nvSpPr>
              <p:cNvPr id="53440" name="Rectangle 192"/>
              <p:cNvSpPr>
                <a:spLocks noChangeArrowheads="1"/>
              </p:cNvSpPr>
              <p:nvPr/>
            </p:nvSpPr>
            <p:spPr bwMode="auto">
              <a:xfrm>
                <a:off x="2436" y="3654"/>
                <a:ext cx="356" cy="34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53387" name="Group 195"/>
            <p:cNvGrpSpPr>
              <a:grpSpLocks/>
            </p:cNvGrpSpPr>
            <p:nvPr/>
          </p:nvGrpSpPr>
          <p:grpSpPr bwMode="auto">
            <a:xfrm>
              <a:off x="367" y="4000"/>
              <a:ext cx="1357" cy="461"/>
              <a:chOff x="367" y="4000"/>
              <a:chExt cx="1357" cy="461"/>
            </a:xfrm>
          </p:grpSpPr>
          <p:sp>
            <p:nvSpPr>
              <p:cNvPr id="53319" name="Rectangle 71"/>
              <p:cNvSpPr>
                <a:spLocks noChangeArrowheads="1"/>
              </p:cNvSpPr>
              <p:nvPr/>
            </p:nvSpPr>
            <p:spPr bwMode="auto">
              <a:xfrm>
                <a:off x="410" y="4000"/>
                <a:ext cx="1271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eaLnBrk="0" hangingPunct="0"/>
                <a:r>
                  <a:rPr lang="zh-CN" altLang="en-US" sz="1200">
                    <a:solidFill>
                      <a:schemeClr val="bg1"/>
                    </a:solidFill>
                    <a:latin typeface="Arial" pitchFamily="34" charset="0"/>
                  </a:rPr>
                  <a:t>流音</a:t>
                </a:r>
                <a:r>
                  <a:rPr lang="en-US" altLang="zh-CN" sz="1200">
                    <a:solidFill>
                      <a:schemeClr val="bg1"/>
                    </a:solidFill>
                    <a:latin typeface="Arial" pitchFamily="34" charset="0"/>
                  </a:rPr>
                  <a:t>(</a:t>
                </a:r>
                <a:r>
                  <a:rPr lang="zh-CN" altLang="en-US" sz="1200">
                    <a:solidFill>
                      <a:schemeClr val="bg1"/>
                    </a:solidFill>
                    <a:latin typeface="Arial" pitchFamily="34" charset="0"/>
                  </a:rPr>
                  <a:t>边音</a:t>
                </a:r>
                <a:r>
                  <a:rPr lang="en-US" altLang="zh-CN" sz="1200">
                    <a:solidFill>
                      <a:schemeClr val="bg1"/>
                    </a:solidFill>
                    <a:latin typeface="Arial" pitchFamily="34" charset="0"/>
                  </a:rPr>
                  <a:t>)Lateral Consonants</a:t>
                </a:r>
                <a:endParaRPr lang="en-US" altLang="zh-CN" sz="900">
                  <a:solidFill>
                    <a:schemeClr val="bg1"/>
                  </a:solidFill>
                  <a:latin typeface="Arial" pitchFamily="34" charset="0"/>
                  <a:ea typeface="song"/>
                  <a:cs typeface="song"/>
                </a:endParaRPr>
              </a:p>
              <a:p>
                <a:pPr eaLnBrk="0" hangingPunct="0"/>
                <a:endParaRPr lang="en-US" altLang="zh-CN">
                  <a:solidFill>
                    <a:schemeClr val="bg1"/>
                  </a:solidFill>
                  <a:latin typeface="Arial" pitchFamily="34" charset="0"/>
                </a:endParaRPr>
              </a:p>
            </p:txBody>
          </p:sp>
          <p:sp>
            <p:nvSpPr>
              <p:cNvPr id="53442" name="Rectangle 194"/>
              <p:cNvSpPr>
                <a:spLocks noChangeArrowheads="1"/>
              </p:cNvSpPr>
              <p:nvPr/>
            </p:nvSpPr>
            <p:spPr bwMode="auto">
              <a:xfrm>
                <a:off x="367" y="4000"/>
                <a:ext cx="1357" cy="46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53389" name="Group 197"/>
            <p:cNvGrpSpPr>
              <a:grpSpLocks/>
            </p:cNvGrpSpPr>
            <p:nvPr/>
          </p:nvGrpSpPr>
          <p:grpSpPr bwMode="auto">
            <a:xfrm>
              <a:off x="1724" y="4000"/>
              <a:ext cx="356" cy="461"/>
              <a:chOff x="1724" y="4000"/>
              <a:chExt cx="356" cy="461"/>
            </a:xfrm>
          </p:grpSpPr>
          <p:sp>
            <p:nvSpPr>
              <p:cNvPr id="53320" name="Rectangle 72"/>
              <p:cNvSpPr>
                <a:spLocks noChangeArrowheads="1"/>
              </p:cNvSpPr>
              <p:nvPr/>
            </p:nvSpPr>
            <p:spPr bwMode="auto">
              <a:xfrm>
                <a:off x="1767" y="4000"/>
                <a:ext cx="270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hangingPunct="0"/>
                <a:r>
                  <a:rPr lang="en-US" altLang="zh-CN" sz="1200" b="1">
                    <a:solidFill>
                      <a:srgbClr val="0000FF"/>
                    </a:solidFill>
                    <a:latin typeface="Arial" pitchFamily="34" charset="0"/>
                  </a:rPr>
                  <a:t>l</a:t>
                </a:r>
                <a:endParaRPr lang="en-US" altLang="zh-CN" sz="900">
                  <a:latin typeface="Arial" pitchFamily="34" charset="0"/>
                  <a:ea typeface="song"/>
                  <a:cs typeface="song"/>
                </a:endParaRPr>
              </a:p>
              <a:p>
                <a:pPr algn="ctr" eaLnBrk="0" hangingPunct="0"/>
                <a:endParaRPr lang="en-US" altLang="zh-CN">
                  <a:latin typeface="Arial" pitchFamily="34" charset="0"/>
                </a:endParaRPr>
              </a:p>
            </p:txBody>
          </p:sp>
          <p:sp>
            <p:nvSpPr>
              <p:cNvPr id="53444" name="Rectangle 196"/>
              <p:cNvSpPr>
                <a:spLocks noChangeArrowheads="1"/>
              </p:cNvSpPr>
              <p:nvPr/>
            </p:nvSpPr>
            <p:spPr bwMode="auto">
              <a:xfrm>
                <a:off x="1724" y="4000"/>
                <a:ext cx="356" cy="46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53391" name="Group 199"/>
            <p:cNvGrpSpPr>
              <a:grpSpLocks/>
            </p:cNvGrpSpPr>
            <p:nvPr/>
          </p:nvGrpSpPr>
          <p:grpSpPr bwMode="auto">
            <a:xfrm>
              <a:off x="367" y="4461"/>
              <a:ext cx="1357" cy="346"/>
              <a:chOff x="367" y="4461"/>
              <a:chExt cx="1357" cy="346"/>
            </a:xfrm>
          </p:grpSpPr>
          <p:sp>
            <p:nvSpPr>
              <p:cNvPr id="53322" name="Rectangle 74"/>
              <p:cNvSpPr>
                <a:spLocks noChangeArrowheads="1"/>
              </p:cNvSpPr>
              <p:nvPr/>
            </p:nvSpPr>
            <p:spPr bwMode="auto">
              <a:xfrm>
                <a:off x="410" y="4461"/>
                <a:ext cx="1271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eaLnBrk="0" hangingPunct="0"/>
                <a:r>
                  <a:rPr lang="zh-CN" altLang="en-US" sz="1200">
                    <a:solidFill>
                      <a:schemeClr val="bg1"/>
                    </a:solidFill>
                    <a:latin typeface="Arial" pitchFamily="34" charset="0"/>
                  </a:rPr>
                  <a:t>半元音</a:t>
                </a:r>
                <a:r>
                  <a:rPr lang="en-US" altLang="zh-CN" sz="1200">
                    <a:solidFill>
                      <a:schemeClr val="bg1"/>
                    </a:solidFill>
                    <a:latin typeface="Arial" pitchFamily="34" charset="0"/>
                  </a:rPr>
                  <a:t>Semi-vowels</a:t>
                </a:r>
              </a:p>
              <a:p>
                <a:pPr eaLnBrk="0" hangingPunct="0"/>
                <a:endParaRPr lang="en-US" altLang="zh-CN">
                  <a:latin typeface="Arial" pitchFamily="34" charset="0"/>
                </a:endParaRPr>
              </a:p>
            </p:txBody>
          </p:sp>
          <p:sp>
            <p:nvSpPr>
              <p:cNvPr id="53446" name="Rectangle 198"/>
              <p:cNvSpPr>
                <a:spLocks noChangeArrowheads="1"/>
              </p:cNvSpPr>
              <p:nvPr/>
            </p:nvSpPr>
            <p:spPr bwMode="auto">
              <a:xfrm>
                <a:off x="367" y="4461"/>
                <a:ext cx="1357" cy="34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53393" name="Group 201"/>
            <p:cNvGrpSpPr>
              <a:grpSpLocks/>
            </p:cNvGrpSpPr>
            <p:nvPr/>
          </p:nvGrpSpPr>
          <p:grpSpPr bwMode="auto">
            <a:xfrm>
              <a:off x="1724" y="4461"/>
              <a:ext cx="356" cy="346"/>
              <a:chOff x="1724" y="4461"/>
              <a:chExt cx="356" cy="346"/>
            </a:xfrm>
          </p:grpSpPr>
          <p:sp>
            <p:nvSpPr>
              <p:cNvPr id="53323" name="Rectangle 75"/>
              <p:cNvSpPr>
                <a:spLocks noChangeArrowheads="1"/>
              </p:cNvSpPr>
              <p:nvPr/>
            </p:nvSpPr>
            <p:spPr bwMode="auto">
              <a:xfrm>
                <a:off x="1767" y="4461"/>
                <a:ext cx="270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hangingPunct="0"/>
                <a:r>
                  <a:rPr lang="en-US" altLang="zh-CN" sz="1200" b="1">
                    <a:solidFill>
                      <a:srgbClr val="0000FF"/>
                    </a:solidFill>
                    <a:latin typeface="Arial" pitchFamily="34" charset="0"/>
                  </a:rPr>
                  <a:t>w</a:t>
                </a:r>
                <a:endParaRPr lang="en-US" altLang="zh-CN" sz="900">
                  <a:latin typeface="Arial" pitchFamily="34" charset="0"/>
                  <a:ea typeface="song"/>
                  <a:cs typeface="song"/>
                </a:endParaRPr>
              </a:p>
              <a:p>
                <a:pPr algn="ctr" eaLnBrk="0" hangingPunct="0"/>
                <a:endParaRPr lang="en-US" altLang="zh-CN">
                  <a:latin typeface="Arial" pitchFamily="34" charset="0"/>
                </a:endParaRPr>
              </a:p>
            </p:txBody>
          </p:sp>
          <p:sp>
            <p:nvSpPr>
              <p:cNvPr id="53448" name="Rectangle 200"/>
              <p:cNvSpPr>
                <a:spLocks noChangeArrowheads="1"/>
              </p:cNvSpPr>
              <p:nvPr/>
            </p:nvSpPr>
            <p:spPr bwMode="auto">
              <a:xfrm>
                <a:off x="1724" y="4461"/>
                <a:ext cx="356" cy="34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53395" name="Group 203"/>
            <p:cNvGrpSpPr>
              <a:grpSpLocks/>
            </p:cNvGrpSpPr>
            <p:nvPr/>
          </p:nvGrpSpPr>
          <p:grpSpPr bwMode="auto">
            <a:xfrm>
              <a:off x="2080" y="4461"/>
              <a:ext cx="356" cy="346"/>
              <a:chOff x="2080" y="4461"/>
              <a:chExt cx="356" cy="346"/>
            </a:xfrm>
          </p:grpSpPr>
          <p:sp>
            <p:nvSpPr>
              <p:cNvPr id="53324" name="Rectangle 76"/>
              <p:cNvSpPr>
                <a:spLocks noChangeArrowheads="1"/>
              </p:cNvSpPr>
              <p:nvPr/>
            </p:nvSpPr>
            <p:spPr bwMode="auto">
              <a:xfrm>
                <a:off x="2123" y="4461"/>
                <a:ext cx="270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hangingPunct="0"/>
                <a:r>
                  <a:rPr lang="en-US" altLang="zh-CN" sz="1200" b="1">
                    <a:solidFill>
                      <a:srgbClr val="0000FF"/>
                    </a:solidFill>
                    <a:latin typeface="Arial" pitchFamily="34" charset="0"/>
                  </a:rPr>
                  <a:t>j</a:t>
                </a:r>
                <a:endParaRPr lang="en-US" altLang="zh-CN" sz="900">
                  <a:latin typeface="Arial" pitchFamily="34" charset="0"/>
                  <a:ea typeface="song"/>
                  <a:cs typeface="song"/>
                </a:endParaRPr>
              </a:p>
              <a:p>
                <a:pPr algn="ctr" eaLnBrk="0" hangingPunct="0"/>
                <a:endParaRPr lang="en-US" altLang="zh-CN">
                  <a:latin typeface="Arial" pitchFamily="34" charset="0"/>
                </a:endParaRPr>
              </a:p>
            </p:txBody>
          </p:sp>
          <p:sp>
            <p:nvSpPr>
              <p:cNvPr id="53450" name="Rectangle 202"/>
              <p:cNvSpPr>
                <a:spLocks noChangeArrowheads="1"/>
              </p:cNvSpPr>
              <p:nvPr/>
            </p:nvSpPr>
            <p:spPr bwMode="auto">
              <a:xfrm>
                <a:off x="2080" y="4461"/>
                <a:ext cx="356" cy="34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pic>
        <p:nvPicPr>
          <p:cNvPr id="53253" name="Picture 5" descr="http://blog.chinaunix.net/templates/default/images/right_line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 flipV="1">
            <a:off x="9505950" y="-609600"/>
            <a:ext cx="95250" cy="304800"/>
          </a:xfrm>
          <a:prstGeom prst="rect">
            <a:avLst/>
          </a:prstGeom>
          <a:noFill/>
        </p:spPr>
      </p:pic>
      <p:sp>
        <p:nvSpPr>
          <p:cNvPr id="53454" name="AutoShape 20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620000" y="6019800"/>
            <a:ext cx="838200" cy="381000"/>
          </a:xfrm>
          <a:prstGeom prst="actionButtonReturn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15436" cy="1143000"/>
          </a:xfrm>
        </p:spPr>
        <p:txBody>
          <a:bodyPr/>
          <a:lstStyle/>
          <a:p>
            <a:pPr>
              <a:buFont typeface="Wingdings" pitchFamily="2" charset="2"/>
              <a:buChar char="u"/>
            </a:pPr>
            <a:r>
              <a:rPr lang="en-US" altLang="zh-CN" dirty="0" smtClean="0"/>
              <a:t>Listening practice </a:t>
            </a:r>
            <a:r>
              <a:rPr lang="en-US" altLang="zh-CN" dirty="0" smtClean="0">
                <a:hlinkClick r:id="rId2" action="ppaction://hlinkfile"/>
              </a:rPr>
              <a:t>01-B.mp3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357298"/>
            <a:ext cx="9001156" cy="5500702"/>
          </a:xfrm>
        </p:spPr>
        <p:txBody>
          <a:bodyPr>
            <a:norm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Female Announcer</a:t>
            </a:r>
            <a:r>
              <a:rPr lang="en-US" altLang="zh-CN" dirty="0" smtClean="0"/>
              <a:t>: </a:t>
            </a:r>
          </a:p>
          <a:p>
            <a:r>
              <a:rPr lang="en-US" altLang="zh-CN" dirty="0" smtClean="0"/>
              <a:t>1__________________ paying for a 2 ______________? Here's John </a:t>
            </a:r>
            <a:r>
              <a:rPr lang="en-US" altLang="zh-CN" dirty="0" err="1" smtClean="0"/>
              <a:t>Yakuvelli</a:t>
            </a:r>
            <a:r>
              <a:rPr lang="en-US" altLang="zh-CN" dirty="0" smtClean="0"/>
              <a:t> of the New Jersey Higher Education Student Assistance Authority with 3_________ _______ for you. </a:t>
            </a:r>
          </a:p>
          <a:p>
            <a:r>
              <a:rPr lang="en-US" altLang="zh-CN" dirty="0" smtClean="0">
                <a:solidFill>
                  <a:srgbClr val="0070C0"/>
                </a:solidFill>
              </a:rPr>
              <a:t>John:</a:t>
            </a:r>
            <a:r>
              <a:rPr lang="en-US" altLang="zh-CN" dirty="0" smtClean="0"/>
              <a:t> </a:t>
            </a:r>
          </a:p>
          <a:p>
            <a:r>
              <a:rPr lang="en-US" altLang="zh-CN" dirty="0" smtClean="0"/>
              <a:t>as a  4_____________ for you to _5___ for college. The only 6___________ is….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Answers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1.concerned about</a:t>
            </a:r>
          </a:p>
          <a:p>
            <a:r>
              <a:rPr lang="en-US" altLang="zh-CN" dirty="0" smtClean="0"/>
              <a:t>2. college education</a:t>
            </a:r>
          </a:p>
          <a:p>
            <a:r>
              <a:rPr lang="en-US" altLang="zh-CN" dirty="0" smtClean="0"/>
              <a:t>3.some thoughts</a:t>
            </a:r>
          </a:p>
          <a:p>
            <a:r>
              <a:rPr lang="en-US" altLang="zh-CN" dirty="0" smtClean="0"/>
              <a:t>4.sensible</a:t>
            </a:r>
          </a:p>
          <a:p>
            <a:r>
              <a:rPr lang="en-US" altLang="zh-CN" dirty="0" smtClean="0"/>
              <a:t>5.save</a:t>
            </a:r>
          </a:p>
          <a:p>
            <a:r>
              <a:rPr lang="en-US" altLang="zh-CN" dirty="0" smtClean="0"/>
              <a:t>6. requirement</a:t>
            </a: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Font typeface="Wingdings" pitchFamily="2" charset="2"/>
              <a:buChar char="u"/>
            </a:pPr>
            <a:r>
              <a:rPr lang="en-US" altLang="zh-CN" dirty="0" smtClean="0"/>
              <a:t>Assignment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1. </a:t>
            </a:r>
          </a:p>
          <a:p>
            <a:r>
              <a:rPr lang="en-US" altLang="zh-CN" dirty="0" smtClean="0"/>
              <a:t>Review the sentence pattern about introducing others.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2. </a:t>
            </a:r>
          </a:p>
          <a:p>
            <a:r>
              <a:rPr lang="en-US" altLang="zh-CN" dirty="0" smtClean="0"/>
              <a:t>Go over words and phonetics.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3.</a:t>
            </a:r>
          </a:p>
          <a:p>
            <a:r>
              <a:rPr lang="en-US" altLang="zh-CN" dirty="0" smtClean="0"/>
              <a:t>Find more proper topics when meeting.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0" y="381000"/>
            <a:ext cx="8305800" cy="1021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zh-CN" sz="4000" dirty="0">
              <a:solidFill>
                <a:srgbClr val="FFFF00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4000" dirty="0">
                <a:solidFill>
                  <a:srgbClr val="FFFF00"/>
                </a:solidFill>
                <a:latin typeface="Times New Roman" pitchFamily="18" charset="0"/>
              </a:rPr>
              <a:t>Presentation</a:t>
            </a:r>
          </a:p>
          <a:p>
            <a:pPr>
              <a:spcBef>
                <a:spcPct val="50000"/>
              </a:spcBef>
            </a:pPr>
            <a:r>
              <a:rPr lang="en-US" altLang="zh-CN" sz="4000" dirty="0">
                <a:solidFill>
                  <a:srgbClr val="FFFF00"/>
                </a:solidFill>
                <a:latin typeface="Times New Roman" pitchFamily="18" charset="0"/>
              </a:rPr>
              <a:t>    </a:t>
            </a:r>
            <a:r>
              <a:rPr lang="en-US" altLang="zh-CN" sz="3200" dirty="0">
                <a:solidFill>
                  <a:srgbClr val="FFFF00"/>
                </a:solidFill>
                <a:latin typeface="Times New Roman" pitchFamily="18" charset="0"/>
              </a:rPr>
              <a:t>◆Greetings</a:t>
            </a:r>
          </a:p>
          <a:p>
            <a:pPr>
              <a:spcBef>
                <a:spcPct val="50000"/>
              </a:spcBef>
            </a:pPr>
            <a:r>
              <a:rPr lang="en-US" altLang="zh-CN" sz="3200" dirty="0">
                <a:solidFill>
                  <a:srgbClr val="FFFF00"/>
                </a:solidFill>
                <a:latin typeface="Times New Roman" pitchFamily="18" charset="0"/>
              </a:rPr>
              <a:t>       1. For a stranger</a:t>
            </a:r>
          </a:p>
          <a:p>
            <a:pPr>
              <a:spcBef>
                <a:spcPct val="50000"/>
              </a:spcBef>
            </a:pPr>
            <a:r>
              <a:rPr lang="en-US" altLang="zh-CN" sz="3200" dirty="0">
                <a:solidFill>
                  <a:srgbClr val="FFFF00"/>
                </a:solidFill>
                <a:latin typeface="Times New Roman" pitchFamily="18" charset="0"/>
              </a:rPr>
              <a:t>          A: How do you do?</a:t>
            </a:r>
          </a:p>
          <a:p>
            <a:pPr>
              <a:spcBef>
                <a:spcPct val="50000"/>
              </a:spcBef>
            </a:pPr>
            <a:r>
              <a:rPr lang="en-US" altLang="zh-CN" sz="3200" dirty="0">
                <a:solidFill>
                  <a:srgbClr val="FFFF00"/>
                </a:solidFill>
                <a:latin typeface="Times New Roman" pitchFamily="18" charset="0"/>
              </a:rPr>
              <a:t>           B: How do you do?</a:t>
            </a:r>
          </a:p>
          <a:p>
            <a:pPr>
              <a:spcBef>
                <a:spcPct val="50000"/>
              </a:spcBef>
            </a:pPr>
            <a:endParaRPr lang="en-US" altLang="zh-CN" sz="4000" dirty="0">
              <a:solidFill>
                <a:srgbClr val="FFFF00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altLang="zh-CN" sz="4000" dirty="0">
              <a:solidFill>
                <a:srgbClr val="FFFF00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altLang="zh-CN" sz="4000" dirty="0">
              <a:solidFill>
                <a:srgbClr val="FFFF00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altLang="zh-CN" sz="4000" dirty="0">
              <a:solidFill>
                <a:srgbClr val="FFFF00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altLang="zh-CN" sz="4000" dirty="0">
              <a:solidFill>
                <a:srgbClr val="FFFF00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altLang="zh-CN" sz="4000" dirty="0">
              <a:solidFill>
                <a:srgbClr val="FFFF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609600" y="762000"/>
            <a:ext cx="7620000" cy="435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altLang="zh-CN" sz="4000" dirty="0">
                <a:solidFill>
                  <a:srgbClr val="FFFF00"/>
                </a:solidFill>
              </a:rPr>
              <a:t>2 </a:t>
            </a:r>
            <a:r>
              <a:rPr lang="en-US" altLang="zh-CN" sz="4000" dirty="0" smtClean="0">
                <a:solidFill>
                  <a:srgbClr val="FFFF00"/>
                </a:solidFill>
              </a:rPr>
              <a:t>.For </a:t>
            </a:r>
            <a:r>
              <a:rPr lang="en-US" altLang="zh-CN" sz="4000" dirty="0">
                <a:solidFill>
                  <a:srgbClr val="FFFF00"/>
                </a:solidFill>
              </a:rPr>
              <a:t>an acquaintance</a:t>
            </a:r>
          </a:p>
          <a:p>
            <a:pPr marL="342900" indent="-342900">
              <a:spcBef>
                <a:spcPct val="50000"/>
              </a:spcBef>
            </a:pPr>
            <a:endParaRPr lang="en-US" altLang="zh-CN" sz="4000" dirty="0">
              <a:solidFill>
                <a:srgbClr val="FFFF00"/>
              </a:solidFill>
            </a:endParaRPr>
          </a:p>
          <a:p>
            <a:pPr marL="342900" indent="-342900">
              <a:spcBef>
                <a:spcPct val="50000"/>
              </a:spcBef>
              <a:buFontTx/>
              <a:buAutoNum type="arabicParenBoth"/>
            </a:pPr>
            <a:r>
              <a:rPr lang="en-US" altLang="zh-CN" sz="4000" dirty="0">
                <a:solidFill>
                  <a:srgbClr val="FFFF00"/>
                </a:solidFill>
              </a:rPr>
              <a:t> Formal</a:t>
            </a:r>
          </a:p>
          <a:p>
            <a:pPr marL="342900" indent="-342900">
              <a:spcBef>
                <a:spcPct val="50000"/>
              </a:spcBef>
            </a:pPr>
            <a:r>
              <a:rPr lang="en-US" altLang="zh-CN" sz="4000" dirty="0">
                <a:solidFill>
                  <a:srgbClr val="FFFF00"/>
                </a:solidFill>
              </a:rPr>
              <a:t>   A:  How are you?</a:t>
            </a:r>
          </a:p>
          <a:p>
            <a:pPr marL="342900" indent="-342900">
              <a:spcBef>
                <a:spcPct val="50000"/>
              </a:spcBef>
            </a:pPr>
            <a:r>
              <a:rPr lang="en-US" altLang="zh-CN" sz="4000" dirty="0">
                <a:solidFill>
                  <a:srgbClr val="FFFF00"/>
                </a:solidFill>
              </a:rPr>
              <a:t>   B:  Fine, thanks. And you?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7355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000" dirty="0">
                <a:solidFill>
                  <a:srgbClr val="FFFF00"/>
                </a:solidFill>
              </a:rPr>
              <a:t>(2) Informal  </a:t>
            </a:r>
          </a:p>
          <a:p>
            <a:pPr>
              <a:spcBef>
                <a:spcPct val="50000"/>
              </a:spcBef>
            </a:pPr>
            <a:r>
              <a:rPr lang="en-US" altLang="zh-CN" sz="2400" dirty="0" smtClean="0">
                <a:solidFill>
                  <a:srgbClr val="FFFF00"/>
                </a:solidFill>
              </a:rPr>
              <a:t>Hi </a:t>
            </a:r>
            <a:r>
              <a:rPr lang="en-US" altLang="zh-CN" sz="2400" dirty="0">
                <a:solidFill>
                  <a:srgbClr val="FFFF00"/>
                </a:solidFill>
              </a:rPr>
              <a:t>/hello/afternoon/morning</a:t>
            </a:r>
          </a:p>
          <a:p>
            <a:pPr>
              <a:spcBef>
                <a:spcPct val="50000"/>
              </a:spcBef>
            </a:pPr>
            <a:r>
              <a:rPr lang="en-US" altLang="zh-CN" sz="2400" dirty="0">
                <a:solidFill>
                  <a:srgbClr val="FFFF00"/>
                </a:solidFill>
              </a:rPr>
              <a:t>What’s up/what’s new?</a:t>
            </a:r>
          </a:p>
          <a:p>
            <a:pPr>
              <a:spcBef>
                <a:spcPct val="50000"/>
              </a:spcBef>
            </a:pPr>
            <a:r>
              <a:rPr lang="en-US" altLang="zh-CN" sz="2400" dirty="0">
                <a:solidFill>
                  <a:srgbClr val="FFFF00"/>
                </a:solidFill>
              </a:rPr>
              <a:t>—not much. and you?</a:t>
            </a:r>
          </a:p>
          <a:p>
            <a:pPr>
              <a:spcBef>
                <a:spcPct val="50000"/>
              </a:spcBef>
            </a:pPr>
            <a:r>
              <a:rPr lang="en-US" altLang="zh-CN" sz="2400" dirty="0">
                <a:solidFill>
                  <a:srgbClr val="FFFF00"/>
                </a:solidFill>
              </a:rPr>
              <a:t>How is everything/going with you?</a:t>
            </a:r>
          </a:p>
          <a:p>
            <a:pPr>
              <a:spcBef>
                <a:spcPct val="50000"/>
              </a:spcBef>
            </a:pPr>
            <a:r>
              <a:rPr lang="en-US" altLang="zh-CN" sz="2400" dirty="0">
                <a:solidFill>
                  <a:srgbClr val="FFFF00"/>
                </a:solidFill>
              </a:rPr>
              <a:t>—not bad/  so far so good.</a:t>
            </a:r>
          </a:p>
          <a:p>
            <a:pPr>
              <a:spcBef>
                <a:spcPct val="50000"/>
              </a:spcBef>
            </a:pPr>
            <a:r>
              <a:rPr lang="en-US" altLang="zh-CN" sz="2400" dirty="0">
                <a:solidFill>
                  <a:srgbClr val="FFFF00"/>
                </a:solidFill>
              </a:rPr>
              <a:t>How is it going?</a:t>
            </a:r>
          </a:p>
          <a:p>
            <a:pPr>
              <a:spcBef>
                <a:spcPct val="50000"/>
              </a:spcBef>
            </a:pPr>
            <a:r>
              <a:rPr lang="en-US" altLang="zh-CN" sz="2400" dirty="0">
                <a:solidFill>
                  <a:srgbClr val="FFFF00"/>
                </a:solidFill>
              </a:rPr>
              <a:t>---excellent.</a:t>
            </a:r>
          </a:p>
          <a:p>
            <a:pPr>
              <a:spcBef>
                <a:spcPct val="50000"/>
              </a:spcBef>
            </a:pPr>
            <a:r>
              <a:rPr lang="en-US" altLang="zh-CN" sz="2400" dirty="0">
                <a:solidFill>
                  <a:srgbClr val="FFFF00"/>
                </a:solidFill>
              </a:rPr>
              <a:t>How are things with you?</a:t>
            </a:r>
          </a:p>
          <a:p>
            <a:pPr>
              <a:spcBef>
                <a:spcPct val="50000"/>
              </a:spcBef>
            </a:pPr>
            <a:r>
              <a:rPr lang="en-US" altLang="zh-CN" sz="2400" dirty="0">
                <a:solidFill>
                  <a:srgbClr val="FFFF00"/>
                </a:solidFill>
              </a:rPr>
              <a:t>---very busy.</a:t>
            </a:r>
          </a:p>
          <a:p>
            <a:pPr>
              <a:spcBef>
                <a:spcPct val="50000"/>
              </a:spcBef>
            </a:pPr>
            <a:r>
              <a:rPr lang="en-US" altLang="zh-CN" sz="2400" dirty="0">
                <a:solidFill>
                  <a:srgbClr val="FFFF00"/>
                </a:solidFill>
              </a:rPr>
              <a:t>Are you well?</a:t>
            </a:r>
          </a:p>
          <a:p>
            <a:pPr>
              <a:spcBef>
                <a:spcPct val="50000"/>
              </a:spcBef>
            </a:pPr>
            <a:r>
              <a:rPr lang="en-US" altLang="zh-CN" sz="2400" dirty="0">
                <a:solidFill>
                  <a:srgbClr val="FFFF00"/>
                </a:solidFill>
              </a:rPr>
              <a:t>---I’m really well.</a:t>
            </a:r>
          </a:p>
          <a:p>
            <a:pPr>
              <a:spcBef>
                <a:spcPct val="50000"/>
              </a:spcBef>
            </a:pPr>
            <a:endParaRPr lang="en-US" altLang="zh-CN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428736"/>
            <a:ext cx="91440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800" dirty="0" smtClean="0"/>
              <a:t>3. Practice </a:t>
            </a:r>
          </a:p>
          <a:p>
            <a:r>
              <a:rPr lang="en-US" altLang="zh-CN" sz="3800" dirty="0" smtClean="0"/>
              <a:t>    Students  </a:t>
            </a:r>
            <a:r>
              <a:rPr lang="en-US" sz="3800" dirty="0" smtClean="0"/>
              <a:t>greet </a:t>
            </a:r>
            <a:r>
              <a:rPr lang="en-US" sz="3800" dirty="0"/>
              <a:t>each other in pairs by using various methods</a:t>
            </a:r>
            <a:r>
              <a:rPr lang="en-US" altLang="zh-CN" sz="3800" dirty="0" smtClean="0"/>
              <a:t>  </a:t>
            </a:r>
            <a:endParaRPr lang="zh-CN" altLang="en-US" sz="3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顶峰">
  <a:themeElements>
    <a:clrScheme name="顶峰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顶峰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平衡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2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583</TotalTime>
  <Words>2126</Words>
  <Application>Microsoft Office PowerPoint</Application>
  <PresentationFormat>全屏显示(4:3)</PresentationFormat>
  <Paragraphs>477</Paragraphs>
  <Slides>52</Slides>
  <Notes>1</Notes>
  <HiddenSlides>14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52</vt:i4>
      </vt:variant>
    </vt:vector>
  </HeadingPairs>
  <TitlesOfParts>
    <vt:vector size="53" baseType="lpstr">
      <vt:lpstr>顶峰</vt:lpstr>
      <vt:lpstr>Unit 1    Meeting and Greeting people </vt:lpstr>
      <vt:lpstr>CONTENTS:          DAY 1  1. Greetings   2 .Self-Introduction   3.Cross-cultural differences in communication  4. listening  comprehension  5. Assignment     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Greeting with self-introduction  </vt:lpstr>
      <vt:lpstr>Full names </vt:lpstr>
      <vt:lpstr>Culture difference </vt:lpstr>
      <vt:lpstr>B. Unlike in Chinese, self introduction in English is conducted in this way (onP4): </vt:lpstr>
      <vt:lpstr>幻灯片 14</vt:lpstr>
      <vt:lpstr>幻灯片 15</vt:lpstr>
      <vt:lpstr>幻灯片 16</vt:lpstr>
      <vt:lpstr>幻灯片 17</vt:lpstr>
      <vt:lpstr>F. Practice </vt:lpstr>
      <vt:lpstr>Foreigner’s thoughts about Chinese  people’s English names</vt:lpstr>
      <vt:lpstr>Listening comprehension 01-A.mp3</vt:lpstr>
      <vt:lpstr>Answers </vt:lpstr>
      <vt:lpstr>Assignment</vt:lpstr>
      <vt:lpstr>Unit 1    Meeting and Greeting people </vt:lpstr>
      <vt:lpstr>CONTENTS:          DAY 2  1 .Introducing other people   2.Talking about basic information  3. Cross-cultural differences in communication  4. listening practice  5 .Assignment  </vt:lpstr>
      <vt:lpstr>幻灯片 25</vt:lpstr>
      <vt:lpstr>幻灯片 26</vt:lpstr>
      <vt:lpstr>Tips of introducing others</vt:lpstr>
      <vt:lpstr>Introducing others</vt:lpstr>
      <vt:lpstr>Family members</vt:lpstr>
      <vt:lpstr>幻灯片 30</vt:lpstr>
      <vt:lpstr>幻灯片 31</vt:lpstr>
      <vt:lpstr>幻灯片 32</vt:lpstr>
      <vt:lpstr>幻灯片 33</vt:lpstr>
      <vt:lpstr>Talk about basic information</vt:lpstr>
      <vt:lpstr>幻灯片 35</vt:lpstr>
      <vt:lpstr>Fast reading and talk more about places</vt:lpstr>
      <vt:lpstr>Topics when meeting</vt:lpstr>
      <vt:lpstr>B. Possible answers</vt:lpstr>
      <vt:lpstr>◆Cross-cultural differences in communication </vt:lpstr>
      <vt:lpstr>幻灯片 40</vt:lpstr>
      <vt:lpstr>幻灯片 41</vt:lpstr>
      <vt:lpstr>幻灯片 42</vt:lpstr>
      <vt:lpstr>幻灯片 43</vt:lpstr>
      <vt:lpstr>幻灯片 44</vt:lpstr>
      <vt:lpstr>幻灯片 45</vt:lpstr>
      <vt:lpstr>幻灯片 46</vt:lpstr>
      <vt:lpstr>幻灯片 47</vt:lpstr>
      <vt:lpstr>幻灯片 48</vt:lpstr>
      <vt:lpstr>幻灯片 49</vt:lpstr>
      <vt:lpstr>Listening practice 01-B.mp3</vt:lpstr>
      <vt:lpstr>Answers </vt:lpstr>
      <vt:lpstr>Assignment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   meeting and greeting people </dc:title>
  <dc:creator>test</dc:creator>
  <cp:lastModifiedBy>test</cp:lastModifiedBy>
  <cp:revision>138</cp:revision>
  <dcterms:created xsi:type="dcterms:W3CDTF">2014-11-15T23:41:52Z</dcterms:created>
  <dcterms:modified xsi:type="dcterms:W3CDTF">2014-11-25T07:31:33Z</dcterms:modified>
</cp:coreProperties>
</file>